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423" r:id="rId2"/>
    <p:sldId id="425" r:id="rId3"/>
    <p:sldId id="475" r:id="rId4"/>
    <p:sldId id="593" r:id="rId5"/>
    <p:sldId id="518" r:id="rId6"/>
    <p:sldId id="584" r:id="rId7"/>
    <p:sldId id="564" r:id="rId8"/>
    <p:sldId id="521" r:id="rId9"/>
    <p:sldId id="524" r:id="rId10"/>
    <p:sldId id="565" r:id="rId11"/>
    <p:sldId id="567" r:id="rId12"/>
    <p:sldId id="591" r:id="rId13"/>
    <p:sldId id="585" r:id="rId14"/>
    <p:sldId id="568" r:id="rId15"/>
    <p:sldId id="571" r:id="rId16"/>
    <p:sldId id="586" r:id="rId17"/>
    <p:sldId id="573" r:id="rId18"/>
    <p:sldId id="574" r:id="rId19"/>
    <p:sldId id="587" r:id="rId20"/>
    <p:sldId id="576" r:id="rId21"/>
    <p:sldId id="588" r:id="rId22"/>
    <p:sldId id="578" r:id="rId23"/>
    <p:sldId id="579" r:id="rId24"/>
    <p:sldId id="580" r:id="rId25"/>
    <p:sldId id="581" r:id="rId26"/>
    <p:sldId id="589" r:id="rId27"/>
    <p:sldId id="583" r:id="rId28"/>
    <p:sldId id="590" r:id="rId29"/>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FFFFCC"/>
    <a:srgbClr val="E39B0B"/>
    <a:srgbClr val="CC0000"/>
    <a:srgbClr val="8B88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1219" autoAdjust="0"/>
  </p:normalViewPr>
  <p:slideViewPr>
    <p:cSldViewPr>
      <p:cViewPr>
        <p:scale>
          <a:sx n="69" d="100"/>
          <a:sy n="69" d="100"/>
        </p:scale>
        <p:origin x="-1260" y="-6"/>
      </p:cViewPr>
      <p:guideLst>
        <p:guide orient="horz" pos="2160"/>
        <p:guide pos="2880"/>
      </p:guideLst>
    </p:cSldViewPr>
  </p:slideViewPr>
  <p:notesTextViewPr>
    <p:cViewPr>
      <p:scale>
        <a:sx n="1" d="1"/>
        <a:sy n="1" d="1"/>
      </p:scale>
      <p:origin x="0" y="0"/>
    </p:cViewPr>
  </p:notesTextViewPr>
  <p:notesViewPr>
    <p:cSldViewPr>
      <p:cViewPr>
        <p:scale>
          <a:sx n="75" d="100"/>
          <a:sy n="75" d="100"/>
        </p:scale>
        <p:origin x="-2310" y="125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929287087254691E-2"/>
          <c:y val="4.7551445770501244E-2"/>
          <c:w val="0.89367288834291814"/>
          <c:h val="0.77257045774256683"/>
        </c:manualLayout>
      </c:layout>
      <c:barChart>
        <c:barDir val="col"/>
        <c:grouping val="clustered"/>
        <c:varyColors val="0"/>
        <c:ser>
          <c:idx val="0"/>
          <c:order val="0"/>
          <c:tx>
            <c:strRef>
              <c:f>Hoja1!$B$1</c:f>
              <c:strCache>
                <c:ptCount val="1"/>
                <c:pt idx="0">
                  <c:v>Serie 1</c:v>
                </c:pt>
              </c:strCache>
            </c:strRef>
          </c:tx>
          <c:spPr>
            <a:solidFill>
              <a:srgbClr val="0000FF"/>
            </a:solidFill>
          </c:spPr>
          <c:invertIfNegative val="0"/>
          <c:dPt>
            <c:idx val="13"/>
            <c:invertIfNegative val="0"/>
            <c:bubble3D val="0"/>
            <c:spPr>
              <a:solidFill>
                <a:srgbClr val="FF0000"/>
              </a:solidFill>
            </c:spPr>
          </c:dPt>
          <c:cat>
            <c:strRef>
              <c:f>Hoja1!$A$2:$A$16</c:f>
              <c:strCache>
                <c:ptCount val="15"/>
                <c:pt idx="0">
                  <c:v>Japan</c:v>
                </c:pt>
                <c:pt idx="1">
                  <c:v>Korea</c:v>
                </c:pt>
                <c:pt idx="2">
                  <c:v>Slovak Republic</c:v>
                </c:pt>
                <c:pt idx="3">
                  <c:v>Finland</c:v>
                </c:pt>
                <c:pt idx="4">
                  <c:v>Czech Republic</c:v>
                </c:pt>
                <c:pt idx="5">
                  <c:v>Luxembourg</c:v>
                </c:pt>
                <c:pt idx="6">
                  <c:v>Ireland</c:v>
                </c:pt>
                <c:pt idx="7">
                  <c:v>Canada</c:v>
                </c:pt>
                <c:pt idx="8">
                  <c:v>Australia</c:v>
                </c:pt>
                <c:pt idx="9">
                  <c:v>Chile</c:v>
                </c:pt>
                <c:pt idx="10">
                  <c:v>United Kingdom</c:v>
                </c:pt>
                <c:pt idx="11">
                  <c:v>New Zealand</c:v>
                </c:pt>
                <c:pt idx="12">
                  <c:v>Hungary</c:v>
                </c:pt>
                <c:pt idx="13">
                  <c:v>Mexico</c:v>
                </c:pt>
                <c:pt idx="14">
                  <c:v>United States</c:v>
                </c:pt>
              </c:strCache>
            </c:strRef>
          </c:cat>
          <c:val>
            <c:numRef>
              <c:f>Hoja1!$B$2:$B$16</c:f>
              <c:numCache>
                <c:formatCode>0.00</c:formatCode>
                <c:ptCount val="15"/>
                <c:pt idx="0">
                  <c:v>3.5</c:v>
                </c:pt>
                <c:pt idx="1">
                  <c:v>4.0999999999999996</c:v>
                </c:pt>
                <c:pt idx="2">
                  <c:v>16.899999999999999</c:v>
                </c:pt>
                <c:pt idx="3">
                  <c:v>20.2</c:v>
                </c:pt>
                <c:pt idx="4">
                  <c:v>21</c:v>
                </c:pt>
                <c:pt idx="5">
                  <c:v>22.5</c:v>
                </c:pt>
                <c:pt idx="6">
                  <c:v>23</c:v>
                </c:pt>
                <c:pt idx="7">
                  <c:v>24.2</c:v>
                </c:pt>
                <c:pt idx="8">
                  <c:v>24.6</c:v>
                </c:pt>
                <c:pt idx="9">
                  <c:v>25.1</c:v>
                </c:pt>
                <c:pt idx="10">
                  <c:v>26.1</c:v>
                </c:pt>
                <c:pt idx="11">
                  <c:v>27.8</c:v>
                </c:pt>
                <c:pt idx="12">
                  <c:v>28.5</c:v>
                </c:pt>
                <c:pt idx="13">
                  <c:v>30</c:v>
                </c:pt>
                <c:pt idx="14">
                  <c:v>35.9</c:v>
                </c:pt>
              </c:numCache>
            </c:numRef>
          </c:val>
        </c:ser>
        <c:dLbls>
          <c:showLegendKey val="0"/>
          <c:showVal val="0"/>
          <c:showCatName val="0"/>
          <c:showSerName val="0"/>
          <c:showPercent val="0"/>
          <c:showBubbleSize val="0"/>
        </c:dLbls>
        <c:gapWidth val="63"/>
        <c:axId val="34783232"/>
        <c:axId val="34784768"/>
      </c:barChart>
      <c:catAx>
        <c:axId val="34783232"/>
        <c:scaling>
          <c:orientation val="minMax"/>
        </c:scaling>
        <c:delete val="0"/>
        <c:axPos val="b"/>
        <c:majorTickMark val="out"/>
        <c:minorTickMark val="none"/>
        <c:tickLblPos val="nextTo"/>
        <c:txPr>
          <a:bodyPr/>
          <a:lstStyle/>
          <a:p>
            <a:pPr>
              <a:defRPr sz="1200" b="1">
                <a:latin typeface="Arial Narrow" pitchFamily="34" charset="0"/>
              </a:defRPr>
            </a:pPr>
            <a:endParaRPr lang="es-MX"/>
          </a:p>
        </c:txPr>
        <c:crossAx val="34784768"/>
        <c:crosses val="autoZero"/>
        <c:auto val="1"/>
        <c:lblAlgn val="ctr"/>
        <c:lblOffset val="100"/>
        <c:noMultiLvlLbl val="0"/>
      </c:catAx>
      <c:valAx>
        <c:axId val="34784768"/>
        <c:scaling>
          <c:orientation val="minMax"/>
        </c:scaling>
        <c:delete val="0"/>
        <c:axPos val="l"/>
        <c:majorGridlines/>
        <c:numFmt formatCode="0.00" sourceLinked="1"/>
        <c:majorTickMark val="out"/>
        <c:minorTickMark val="none"/>
        <c:tickLblPos val="nextTo"/>
        <c:txPr>
          <a:bodyPr/>
          <a:lstStyle/>
          <a:p>
            <a:pPr>
              <a:defRPr sz="1600" b="1">
                <a:latin typeface="Arial Narrow" pitchFamily="34" charset="0"/>
              </a:defRPr>
            </a:pPr>
            <a:endParaRPr lang="es-MX"/>
          </a:p>
        </c:txPr>
        <c:crossAx val="34783232"/>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91ED1-DF4B-4C70-A905-65FDFF5FC4F2}" type="doc">
      <dgm:prSet loTypeId="urn:microsoft.com/office/officeart/2008/layout/HalfCircleOrganizationChart" loCatId="hierarchy" qsTypeId="urn:microsoft.com/office/officeart/2005/8/quickstyle/simple4" qsCatId="simple" csTypeId="urn:microsoft.com/office/officeart/2005/8/colors/accent2_1" csCatId="accent2" phldr="1"/>
      <dgm:spPr/>
      <dgm:t>
        <a:bodyPr/>
        <a:lstStyle/>
        <a:p>
          <a:endParaRPr lang="es-MX"/>
        </a:p>
      </dgm:t>
    </dgm:pt>
    <dgm:pt modelId="{957F65EE-B3CD-4DDC-9C7C-4FFF59EA795B}">
      <dgm:prSet phldrT="[Texto]" custT="1"/>
      <dgm:spPr/>
      <dgm:t>
        <a:bodyPr/>
        <a:lstStyle/>
        <a:p>
          <a:r>
            <a:rPr lang="es-MX" sz="1600" b="1" dirty="0" smtClean="0">
              <a:solidFill>
                <a:schemeClr val="accent3">
                  <a:lumMod val="50000"/>
                </a:schemeClr>
              </a:solidFill>
              <a:latin typeface="+mj-lt"/>
            </a:rPr>
            <a:t>Propuesta</a:t>
          </a:r>
          <a:endParaRPr lang="es-MX" sz="1600" b="1" dirty="0">
            <a:solidFill>
              <a:schemeClr val="accent3">
                <a:lumMod val="50000"/>
              </a:schemeClr>
            </a:solidFill>
            <a:latin typeface="+mj-lt"/>
          </a:endParaRPr>
        </a:p>
      </dgm:t>
    </dgm:pt>
    <dgm:pt modelId="{5761B266-383E-454F-94CE-2F3E450001EC}" type="parTrans" cxnId="{7EF98E7E-2F12-4363-97EA-D0FB40BE30EA}">
      <dgm:prSet/>
      <dgm:spPr/>
      <dgm:t>
        <a:bodyPr/>
        <a:lstStyle/>
        <a:p>
          <a:endParaRPr lang="es-MX" sz="1600">
            <a:latin typeface="Arial Narrow" pitchFamily="34" charset="0"/>
          </a:endParaRPr>
        </a:p>
      </dgm:t>
    </dgm:pt>
    <dgm:pt modelId="{5D00BBDC-5FF3-42EA-98E2-A8B0D09CEC34}" type="sibTrans" cxnId="{7EF98E7E-2F12-4363-97EA-D0FB40BE30EA}">
      <dgm:prSet/>
      <dgm:spPr/>
      <dgm:t>
        <a:bodyPr/>
        <a:lstStyle/>
        <a:p>
          <a:endParaRPr lang="es-MX" sz="1600">
            <a:latin typeface="Arial Narrow" pitchFamily="34" charset="0"/>
          </a:endParaRPr>
        </a:p>
      </dgm:t>
    </dgm:pt>
    <dgm:pt modelId="{12CF74AE-B913-400E-B87B-AA334C41A339}">
      <dgm:prSet phldrT="[Texto]" custT="1"/>
      <dgm:spPr/>
      <dgm:t>
        <a:bodyPr/>
        <a:lstStyle/>
        <a:p>
          <a:r>
            <a:rPr lang="es-MX" sz="1600" b="1" dirty="0" smtClean="0">
              <a:solidFill>
                <a:schemeClr val="accent3">
                  <a:lumMod val="50000"/>
                </a:schemeClr>
              </a:solidFill>
              <a:latin typeface="+mj-lt"/>
            </a:rPr>
            <a:t>Definir como audiencia infantil aquella en la que más del 35% del total de su público son niños menores de 12 años</a:t>
          </a:r>
          <a:endParaRPr lang="es-MX" sz="1600" b="1" dirty="0">
            <a:solidFill>
              <a:schemeClr val="accent3">
                <a:lumMod val="50000"/>
              </a:schemeClr>
            </a:solidFill>
            <a:latin typeface="+mj-lt"/>
          </a:endParaRPr>
        </a:p>
      </dgm:t>
    </dgm:pt>
    <dgm:pt modelId="{070447F8-205E-46EE-94F3-074BB10DEC59}" type="parTrans" cxnId="{F2F6D73C-F4E2-4617-BF95-1CFEA57621F7}">
      <dgm:prSet/>
      <dgm:spPr/>
      <dgm:t>
        <a:bodyPr/>
        <a:lstStyle/>
        <a:p>
          <a:endParaRPr lang="es-MX" sz="1600">
            <a:latin typeface="Arial Narrow" pitchFamily="34" charset="0"/>
          </a:endParaRPr>
        </a:p>
      </dgm:t>
    </dgm:pt>
    <dgm:pt modelId="{39C97675-9E44-4BF7-BF84-40F75813B208}" type="sibTrans" cxnId="{F2F6D73C-F4E2-4617-BF95-1CFEA57621F7}">
      <dgm:prSet/>
      <dgm:spPr/>
      <dgm:t>
        <a:bodyPr/>
        <a:lstStyle/>
        <a:p>
          <a:endParaRPr lang="es-MX" sz="1600">
            <a:latin typeface="Arial Narrow" pitchFamily="34" charset="0"/>
          </a:endParaRPr>
        </a:p>
      </dgm:t>
    </dgm:pt>
    <dgm:pt modelId="{EE79EAE9-1331-484E-83D3-92A9173C3D34}">
      <dgm:prSet phldrT="[Texto]" custT="1"/>
      <dgm:spPr/>
      <dgm:t>
        <a:bodyPr/>
        <a:lstStyle/>
        <a:p>
          <a:r>
            <a:rPr lang="es-MX" sz="1600" b="1" dirty="0" smtClean="0">
              <a:solidFill>
                <a:schemeClr val="accent3">
                  <a:lumMod val="50000"/>
                </a:schemeClr>
              </a:solidFill>
              <a:latin typeface="+mj-lt"/>
            </a:rPr>
            <a:t>Establecer que solamente podrán publicitarse, en horarios de audiencia infantil, aquellos productos que cuenten con sello de calidad nutricional.</a:t>
          </a:r>
          <a:endParaRPr lang="es-MX" sz="1600" b="1" dirty="0">
            <a:solidFill>
              <a:schemeClr val="accent3">
                <a:lumMod val="50000"/>
              </a:schemeClr>
            </a:solidFill>
            <a:latin typeface="+mj-lt"/>
          </a:endParaRPr>
        </a:p>
      </dgm:t>
    </dgm:pt>
    <dgm:pt modelId="{9EE66ABC-53B4-40D6-AAFE-ED83C38FC3BF}" type="parTrans" cxnId="{949CCB55-7D7F-4A9A-A611-56F2E54C1187}">
      <dgm:prSet/>
      <dgm:spPr/>
      <dgm:t>
        <a:bodyPr/>
        <a:lstStyle/>
        <a:p>
          <a:endParaRPr lang="es-MX" sz="1600">
            <a:latin typeface="Arial Narrow" pitchFamily="34" charset="0"/>
          </a:endParaRPr>
        </a:p>
      </dgm:t>
    </dgm:pt>
    <dgm:pt modelId="{B80855A8-6BDB-4126-8576-1D637DBC0BF6}" type="sibTrans" cxnId="{949CCB55-7D7F-4A9A-A611-56F2E54C1187}">
      <dgm:prSet/>
      <dgm:spPr/>
      <dgm:t>
        <a:bodyPr/>
        <a:lstStyle/>
        <a:p>
          <a:endParaRPr lang="es-MX" sz="1600">
            <a:latin typeface="Arial Narrow" pitchFamily="34" charset="0"/>
          </a:endParaRPr>
        </a:p>
      </dgm:t>
    </dgm:pt>
    <dgm:pt modelId="{83B39B82-CFDB-4023-A28E-81C2003818B9}" type="pres">
      <dgm:prSet presAssocID="{5C091ED1-DF4B-4C70-A905-65FDFF5FC4F2}" presName="Name0" presStyleCnt="0">
        <dgm:presLayoutVars>
          <dgm:orgChart val="1"/>
          <dgm:chPref val="1"/>
          <dgm:dir/>
          <dgm:animOne val="branch"/>
          <dgm:animLvl val="lvl"/>
          <dgm:resizeHandles/>
        </dgm:presLayoutVars>
      </dgm:prSet>
      <dgm:spPr/>
      <dgm:t>
        <a:bodyPr/>
        <a:lstStyle/>
        <a:p>
          <a:endParaRPr lang="es-MX"/>
        </a:p>
      </dgm:t>
    </dgm:pt>
    <dgm:pt modelId="{BC92B16C-AFB6-4C17-96D2-10D7A913D668}" type="pres">
      <dgm:prSet presAssocID="{957F65EE-B3CD-4DDC-9C7C-4FFF59EA795B}" presName="hierRoot1" presStyleCnt="0">
        <dgm:presLayoutVars>
          <dgm:hierBranch val="init"/>
        </dgm:presLayoutVars>
      </dgm:prSet>
      <dgm:spPr/>
      <dgm:t>
        <a:bodyPr/>
        <a:lstStyle/>
        <a:p>
          <a:endParaRPr lang="es-MX"/>
        </a:p>
      </dgm:t>
    </dgm:pt>
    <dgm:pt modelId="{B0E292FC-0AB9-4CE3-914A-160C7242C957}" type="pres">
      <dgm:prSet presAssocID="{957F65EE-B3CD-4DDC-9C7C-4FFF59EA795B}" presName="rootComposite1" presStyleCnt="0"/>
      <dgm:spPr/>
      <dgm:t>
        <a:bodyPr/>
        <a:lstStyle/>
        <a:p>
          <a:endParaRPr lang="es-MX"/>
        </a:p>
      </dgm:t>
    </dgm:pt>
    <dgm:pt modelId="{B50D6D7B-E369-42B7-A676-047351A09099}" type="pres">
      <dgm:prSet presAssocID="{957F65EE-B3CD-4DDC-9C7C-4FFF59EA795B}" presName="rootText1" presStyleLbl="alignAcc1" presStyleIdx="0" presStyleCnt="0">
        <dgm:presLayoutVars>
          <dgm:chPref val="3"/>
        </dgm:presLayoutVars>
      </dgm:prSet>
      <dgm:spPr/>
      <dgm:t>
        <a:bodyPr/>
        <a:lstStyle/>
        <a:p>
          <a:endParaRPr lang="es-MX"/>
        </a:p>
      </dgm:t>
    </dgm:pt>
    <dgm:pt modelId="{BFC7F441-F22D-466D-86BE-E78C095B6DFA}" type="pres">
      <dgm:prSet presAssocID="{957F65EE-B3CD-4DDC-9C7C-4FFF59EA795B}" presName="topArc1" presStyleLbl="parChTrans1D1" presStyleIdx="0" presStyleCnt="6"/>
      <dgm:spPr/>
      <dgm:t>
        <a:bodyPr/>
        <a:lstStyle/>
        <a:p>
          <a:endParaRPr lang="es-MX"/>
        </a:p>
      </dgm:t>
    </dgm:pt>
    <dgm:pt modelId="{FE94188C-C0DB-405B-B41A-44A880C04B04}" type="pres">
      <dgm:prSet presAssocID="{957F65EE-B3CD-4DDC-9C7C-4FFF59EA795B}" presName="bottomArc1" presStyleLbl="parChTrans1D1" presStyleIdx="1" presStyleCnt="6"/>
      <dgm:spPr/>
      <dgm:t>
        <a:bodyPr/>
        <a:lstStyle/>
        <a:p>
          <a:endParaRPr lang="es-MX"/>
        </a:p>
      </dgm:t>
    </dgm:pt>
    <dgm:pt modelId="{BBF79EAD-2C10-430D-B637-2F637892E8E1}" type="pres">
      <dgm:prSet presAssocID="{957F65EE-B3CD-4DDC-9C7C-4FFF59EA795B}" presName="topConnNode1" presStyleLbl="node1" presStyleIdx="0" presStyleCnt="0"/>
      <dgm:spPr/>
      <dgm:t>
        <a:bodyPr/>
        <a:lstStyle/>
        <a:p>
          <a:endParaRPr lang="es-MX"/>
        </a:p>
      </dgm:t>
    </dgm:pt>
    <dgm:pt modelId="{78472D8C-1F1C-48EC-81AE-CB0F3F7688B4}" type="pres">
      <dgm:prSet presAssocID="{957F65EE-B3CD-4DDC-9C7C-4FFF59EA795B}" presName="hierChild2" presStyleCnt="0"/>
      <dgm:spPr/>
      <dgm:t>
        <a:bodyPr/>
        <a:lstStyle/>
        <a:p>
          <a:endParaRPr lang="es-MX"/>
        </a:p>
      </dgm:t>
    </dgm:pt>
    <dgm:pt modelId="{E87C0D32-9100-4903-99FB-9172B879DF1A}" type="pres">
      <dgm:prSet presAssocID="{070447F8-205E-46EE-94F3-074BB10DEC59}" presName="Name28" presStyleLbl="parChTrans1D2" presStyleIdx="0" presStyleCnt="2"/>
      <dgm:spPr/>
      <dgm:t>
        <a:bodyPr/>
        <a:lstStyle/>
        <a:p>
          <a:endParaRPr lang="es-MX"/>
        </a:p>
      </dgm:t>
    </dgm:pt>
    <dgm:pt modelId="{40BB8345-A23A-4AB2-B5FD-C9E9E002F41E}" type="pres">
      <dgm:prSet presAssocID="{12CF74AE-B913-400E-B87B-AA334C41A339}" presName="hierRoot2" presStyleCnt="0">
        <dgm:presLayoutVars>
          <dgm:hierBranch val="init"/>
        </dgm:presLayoutVars>
      </dgm:prSet>
      <dgm:spPr/>
      <dgm:t>
        <a:bodyPr/>
        <a:lstStyle/>
        <a:p>
          <a:endParaRPr lang="es-MX"/>
        </a:p>
      </dgm:t>
    </dgm:pt>
    <dgm:pt modelId="{02EE1443-A118-4B6B-9F9E-D9683BB61B7C}" type="pres">
      <dgm:prSet presAssocID="{12CF74AE-B913-400E-B87B-AA334C41A339}" presName="rootComposite2" presStyleCnt="0"/>
      <dgm:spPr/>
      <dgm:t>
        <a:bodyPr/>
        <a:lstStyle/>
        <a:p>
          <a:endParaRPr lang="es-MX"/>
        </a:p>
      </dgm:t>
    </dgm:pt>
    <dgm:pt modelId="{37C4F5BD-2D4F-4AC8-8090-D1D91F20738F}" type="pres">
      <dgm:prSet presAssocID="{12CF74AE-B913-400E-B87B-AA334C41A339}" presName="rootText2" presStyleLbl="alignAcc1" presStyleIdx="0" presStyleCnt="0" custScaleX="116167">
        <dgm:presLayoutVars>
          <dgm:chPref val="3"/>
        </dgm:presLayoutVars>
      </dgm:prSet>
      <dgm:spPr/>
      <dgm:t>
        <a:bodyPr/>
        <a:lstStyle/>
        <a:p>
          <a:endParaRPr lang="es-MX"/>
        </a:p>
      </dgm:t>
    </dgm:pt>
    <dgm:pt modelId="{4CC3F760-DE37-4D14-8147-73DB3AC0F702}" type="pres">
      <dgm:prSet presAssocID="{12CF74AE-B913-400E-B87B-AA334C41A339}" presName="topArc2" presStyleLbl="parChTrans1D1" presStyleIdx="2" presStyleCnt="6"/>
      <dgm:spPr/>
      <dgm:t>
        <a:bodyPr/>
        <a:lstStyle/>
        <a:p>
          <a:endParaRPr lang="es-MX"/>
        </a:p>
      </dgm:t>
    </dgm:pt>
    <dgm:pt modelId="{FE7B3234-E61B-4E68-8EED-5EA75EFD0F0F}" type="pres">
      <dgm:prSet presAssocID="{12CF74AE-B913-400E-B87B-AA334C41A339}" presName="bottomArc2" presStyleLbl="parChTrans1D1" presStyleIdx="3" presStyleCnt="6"/>
      <dgm:spPr/>
      <dgm:t>
        <a:bodyPr/>
        <a:lstStyle/>
        <a:p>
          <a:endParaRPr lang="es-MX"/>
        </a:p>
      </dgm:t>
    </dgm:pt>
    <dgm:pt modelId="{9CCA7920-754B-43A8-9267-1D4A9747DCEA}" type="pres">
      <dgm:prSet presAssocID="{12CF74AE-B913-400E-B87B-AA334C41A339}" presName="topConnNode2" presStyleLbl="node2" presStyleIdx="0" presStyleCnt="0"/>
      <dgm:spPr/>
      <dgm:t>
        <a:bodyPr/>
        <a:lstStyle/>
        <a:p>
          <a:endParaRPr lang="es-MX"/>
        </a:p>
      </dgm:t>
    </dgm:pt>
    <dgm:pt modelId="{1F894BC7-0EEB-4C89-963B-B73D122801F2}" type="pres">
      <dgm:prSet presAssocID="{12CF74AE-B913-400E-B87B-AA334C41A339}" presName="hierChild4" presStyleCnt="0"/>
      <dgm:spPr/>
      <dgm:t>
        <a:bodyPr/>
        <a:lstStyle/>
        <a:p>
          <a:endParaRPr lang="es-MX"/>
        </a:p>
      </dgm:t>
    </dgm:pt>
    <dgm:pt modelId="{65DDAB7C-1BC3-4909-B879-FEAB7D259E3E}" type="pres">
      <dgm:prSet presAssocID="{12CF74AE-B913-400E-B87B-AA334C41A339}" presName="hierChild5" presStyleCnt="0"/>
      <dgm:spPr/>
      <dgm:t>
        <a:bodyPr/>
        <a:lstStyle/>
        <a:p>
          <a:endParaRPr lang="es-MX"/>
        </a:p>
      </dgm:t>
    </dgm:pt>
    <dgm:pt modelId="{C7410CDF-80EE-4B1F-A98B-E6F2F27E6361}" type="pres">
      <dgm:prSet presAssocID="{9EE66ABC-53B4-40D6-AAFE-ED83C38FC3BF}" presName="Name28" presStyleLbl="parChTrans1D2" presStyleIdx="1" presStyleCnt="2"/>
      <dgm:spPr/>
      <dgm:t>
        <a:bodyPr/>
        <a:lstStyle/>
        <a:p>
          <a:endParaRPr lang="es-MX"/>
        </a:p>
      </dgm:t>
    </dgm:pt>
    <dgm:pt modelId="{7A13CFCE-A5FB-44FB-B095-8808503AE328}" type="pres">
      <dgm:prSet presAssocID="{EE79EAE9-1331-484E-83D3-92A9173C3D34}" presName="hierRoot2" presStyleCnt="0">
        <dgm:presLayoutVars>
          <dgm:hierBranch val="init"/>
        </dgm:presLayoutVars>
      </dgm:prSet>
      <dgm:spPr/>
      <dgm:t>
        <a:bodyPr/>
        <a:lstStyle/>
        <a:p>
          <a:endParaRPr lang="es-MX"/>
        </a:p>
      </dgm:t>
    </dgm:pt>
    <dgm:pt modelId="{BD089233-9509-4661-851B-D6CC520C62B8}" type="pres">
      <dgm:prSet presAssocID="{EE79EAE9-1331-484E-83D3-92A9173C3D34}" presName="rootComposite2" presStyleCnt="0"/>
      <dgm:spPr/>
      <dgm:t>
        <a:bodyPr/>
        <a:lstStyle/>
        <a:p>
          <a:endParaRPr lang="es-MX"/>
        </a:p>
      </dgm:t>
    </dgm:pt>
    <dgm:pt modelId="{974C4548-83E2-4D6B-BE69-A1BC517AC14C}" type="pres">
      <dgm:prSet presAssocID="{EE79EAE9-1331-484E-83D3-92A9173C3D34}" presName="rootText2" presStyleLbl="alignAcc1" presStyleIdx="0" presStyleCnt="0" custScaleX="127564">
        <dgm:presLayoutVars>
          <dgm:chPref val="3"/>
        </dgm:presLayoutVars>
      </dgm:prSet>
      <dgm:spPr/>
      <dgm:t>
        <a:bodyPr/>
        <a:lstStyle/>
        <a:p>
          <a:endParaRPr lang="es-MX"/>
        </a:p>
      </dgm:t>
    </dgm:pt>
    <dgm:pt modelId="{F278D0CB-48BB-4B14-AB97-307F8B7091C0}" type="pres">
      <dgm:prSet presAssocID="{EE79EAE9-1331-484E-83D3-92A9173C3D34}" presName="topArc2" presStyleLbl="parChTrans1D1" presStyleIdx="4" presStyleCnt="6"/>
      <dgm:spPr/>
      <dgm:t>
        <a:bodyPr/>
        <a:lstStyle/>
        <a:p>
          <a:endParaRPr lang="es-MX"/>
        </a:p>
      </dgm:t>
    </dgm:pt>
    <dgm:pt modelId="{7C318160-A11A-47A8-8112-8D32A31ED079}" type="pres">
      <dgm:prSet presAssocID="{EE79EAE9-1331-484E-83D3-92A9173C3D34}" presName="bottomArc2" presStyleLbl="parChTrans1D1" presStyleIdx="5" presStyleCnt="6"/>
      <dgm:spPr/>
      <dgm:t>
        <a:bodyPr/>
        <a:lstStyle/>
        <a:p>
          <a:endParaRPr lang="es-MX"/>
        </a:p>
      </dgm:t>
    </dgm:pt>
    <dgm:pt modelId="{8A1A5FA4-BE56-4DA9-B47F-45A9DEF13367}" type="pres">
      <dgm:prSet presAssocID="{EE79EAE9-1331-484E-83D3-92A9173C3D34}" presName="topConnNode2" presStyleLbl="node2" presStyleIdx="0" presStyleCnt="0"/>
      <dgm:spPr/>
      <dgm:t>
        <a:bodyPr/>
        <a:lstStyle/>
        <a:p>
          <a:endParaRPr lang="es-MX"/>
        </a:p>
      </dgm:t>
    </dgm:pt>
    <dgm:pt modelId="{2464F589-EFAF-4FE0-9690-57CA94D4C701}" type="pres">
      <dgm:prSet presAssocID="{EE79EAE9-1331-484E-83D3-92A9173C3D34}" presName="hierChild4" presStyleCnt="0"/>
      <dgm:spPr/>
      <dgm:t>
        <a:bodyPr/>
        <a:lstStyle/>
        <a:p>
          <a:endParaRPr lang="es-MX"/>
        </a:p>
      </dgm:t>
    </dgm:pt>
    <dgm:pt modelId="{97E6B462-1C2D-4784-ABE3-657722DA34AA}" type="pres">
      <dgm:prSet presAssocID="{EE79EAE9-1331-484E-83D3-92A9173C3D34}" presName="hierChild5" presStyleCnt="0"/>
      <dgm:spPr/>
      <dgm:t>
        <a:bodyPr/>
        <a:lstStyle/>
        <a:p>
          <a:endParaRPr lang="es-MX"/>
        </a:p>
      </dgm:t>
    </dgm:pt>
    <dgm:pt modelId="{D0E1AA4B-1704-4655-8CB8-FBAE00D5FD4B}" type="pres">
      <dgm:prSet presAssocID="{957F65EE-B3CD-4DDC-9C7C-4FFF59EA795B}" presName="hierChild3" presStyleCnt="0"/>
      <dgm:spPr/>
      <dgm:t>
        <a:bodyPr/>
        <a:lstStyle/>
        <a:p>
          <a:endParaRPr lang="es-MX"/>
        </a:p>
      </dgm:t>
    </dgm:pt>
  </dgm:ptLst>
  <dgm:cxnLst>
    <dgm:cxn modelId="{7EF98E7E-2F12-4363-97EA-D0FB40BE30EA}" srcId="{5C091ED1-DF4B-4C70-A905-65FDFF5FC4F2}" destId="{957F65EE-B3CD-4DDC-9C7C-4FFF59EA795B}" srcOrd="0" destOrd="0" parTransId="{5761B266-383E-454F-94CE-2F3E450001EC}" sibTransId="{5D00BBDC-5FF3-42EA-98E2-A8B0D09CEC34}"/>
    <dgm:cxn modelId="{AD56FEDE-6302-44D5-9F8E-53154FBAF03C}" type="presOf" srcId="{12CF74AE-B913-400E-B87B-AA334C41A339}" destId="{37C4F5BD-2D4F-4AC8-8090-D1D91F20738F}" srcOrd="0" destOrd="0" presId="urn:microsoft.com/office/officeart/2008/layout/HalfCircleOrganizationChart"/>
    <dgm:cxn modelId="{F51DFCA5-9774-4630-AE11-D374DFFC3A8E}" type="presOf" srcId="{070447F8-205E-46EE-94F3-074BB10DEC59}" destId="{E87C0D32-9100-4903-99FB-9172B879DF1A}" srcOrd="0" destOrd="0" presId="urn:microsoft.com/office/officeart/2008/layout/HalfCircleOrganizationChart"/>
    <dgm:cxn modelId="{F2F6D73C-F4E2-4617-BF95-1CFEA57621F7}" srcId="{957F65EE-B3CD-4DDC-9C7C-4FFF59EA795B}" destId="{12CF74AE-B913-400E-B87B-AA334C41A339}" srcOrd="0" destOrd="0" parTransId="{070447F8-205E-46EE-94F3-074BB10DEC59}" sibTransId="{39C97675-9E44-4BF7-BF84-40F75813B208}"/>
    <dgm:cxn modelId="{C5A8AD98-B84F-481D-A09D-75EA7CFA9051}" type="presOf" srcId="{EE79EAE9-1331-484E-83D3-92A9173C3D34}" destId="{8A1A5FA4-BE56-4DA9-B47F-45A9DEF13367}" srcOrd="1" destOrd="0" presId="urn:microsoft.com/office/officeart/2008/layout/HalfCircleOrganizationChart"/>
    <dgm:cxn modelId="{949CCB55-7D7F-4A9A-A611-56F2E54C1187}" srcId="{957F65EE-B3CD-4DDC-9C7C-4FFF59EA795B}" destId="{EE79EAE9-1331-484E-83D3-92A9173C3D34}" srcOrd="1" destOrd="0" parTransId="{9EE66ABC-53B4-40D6-AAFE-ED83C38FC3BF}" sibTransId="{B80855A8-6BDB-4126-8576-1D637DBC0BF6}"/>
    <dgm:cxn modelId="{2BB18B99-F3A0-448E-B188-046B1479BDE5}" type="presOf" srcId="{957F65EE-B3CD-4DDC-9C7C-4FFF59EA795B}" destId="{B50D6D7B-E369-42B7-A676-047351A09099}" srcOrd="0" destOrd="0" presId="urn:microsoft.com/office/officeart/2008/layout/HalfCircleOrganizationChart"/>
    <dgm:cxn modelId="{3C215571-6262-4C06-B37D-8FE3ED9A84A2}" type="presOf" srcId="{12CF74AE-B913-400E-B87B-AA334C41A339}" destId="{9CCA7920-754B-43A8-9267-1D4A9747DCEA}" srcOrd="1" destOrd="0" presId="urn:microsoft.com/office/officeart/2008/layout/HalfCircleOrganizationChart"/>
    <dgm:cxn modelId="{689EF829-E3F4-4431-8246-66C50D467B76}" type="presOf" srcId="{957F65EE-B3CD-4DDC-9C7C-4FFF59EA795B}" destId="{BBF79EAD-2C10-430D-B637-2F637892E8E1}" srcOrd="1" destOrd="0" presId="urn:microsoft.com/office/officeart/2008/layout/HalfCircleOrganizationChart"/>
    <dgm:cxn modelId="{96D08BFB-6C9A-4605-B313-9A97EE2CE2B0}" type="presOf" srcId="{EE79EAE9-1331-484E-83D3-92A9173C3D34}" destId="{974C4548-83E2-4D6B-BE69-A1BC517AC14C}" srcOrd="0" destOrd="0" presId="urn:microsoft.com/office/officeart/2008/layout/HalfCircleOrganizationChart"/>
    <dgm:cxn modelId="{62009EBD-92A2-4AEE-BB2A-EA93C95F216A}" type="presOf" srcId="{5C091ED1-DF4B-4C70-A905-65FDFF5FC4F2}" destId="{83B39B82-CFDB-4023-A28E-81C2003818B9}" srcOrd="0" destOrd="0" presId="urn:microsoft.com/office/officeart/2008/layout/HalfCircleOrganizationChart"/>
    <dgm:cxn modelId="{E3DB5069-9CE4-4BE1-8710-65988CDA72C4}" type="presOf" srcId="{9EE66ABC-53B4-40D6-AAFE-ED83C38FC3BF}" destId="{C7410CDF-80EE-4B1F-A98B-E6F2F27E6361}" srcOrd="0" destOrd="0" presId="urn:microsoft.com/office/officeart/2008/layout/HalfCircleOrganizationChart"/>
    <dgm:cxn modelId="{13F28DBE-4740-4E90-9473-14B37379F2B0}" type="presParOf" srcId="{83B39B82-CFDB-4023-A28E-81C2003818B9}" destId="{BC92B16C-AFB6-4C17-96D2-10D7A913D668}" srcOrd="0" destOrd="0" presId="urn:microsoft.com/office/officeart/2008/layout/HalfCircleOrganizationChart"/>
    <dgm:cxn modelId="{986ED6A1-6F7F-4A15-AD78-087CDF6BA0AE}" type="presParOf" srcId="{BC92B16C-AFB6-4C17-96D2-10D7A913D668}" destId="{B0E292FC-0AB9-4CE3-914A-160C7242C957}" srcOrd="0" destOrd="0" presId="urn:microsoft.com/office/officeart/2008/layout/HalfCircleOrganizationChart"/>
    <dgm:cxn modelId="{8AEA1BB6-3EF2-44D2-81E5-9014D98CD5F1}" type="presParOf" srcId="{B0E292FC-0AB9-4CE3-914A-160C7242C957}" destId="{B50D6D7B-E369-42B7-A676-047351A09099}" srcOrd="0" destOrd="0" presId="urn:microsoft.com/office/officeart/2008/layout/HalfCircleOrganizationChart"/>
    <dgm:cxn modelId="{4AC5D4AB-CCD1-494D-9967-49B158A2D6D4}" type="presParOf" srcId="{B0E292FC-0AB9-4CE3-914A-160C7242C957}" destId="{BFC7F441-F22D-466D-86BE-E78C095B6DFA}" srcOrd="1" destOrd="0" presId="urn:microsoft.com/office/officeart/2008/layout/HalfCircleOrganizationChart"/>
    <dgm:cxn modelId="{2B933A55-9BEB-41A2-8683-D7A4EA4043FB}" type="presParOf" srcId="{B0E292FC-0AB9-4CE3-914A-160C7242C957}" destId="{FE94188C-C0DB-405B-B41A-44A880C04B04}" srcOrd="2" destOrd="0" presId="urn:microsoft.com/office/officeart/2008/layout/HalfCircleOrganizationChart"/>
    <dgm:cxn modelId="{CE3D06BB-E118-4322-B2F7-84E5F5A8B663}" type="presParOf" srcId="{B0E292FC-0AB9-4CE3-914A-160C7242C957}" destId="{BBF79EAD-2C10-430D-B637-2F637892E8E1}" srcOrd="3" destOrd="0" presId="urn:microsoft.com/office/officeart/2008/layout/HalfCircleOrganizationChart"/>
    <dgm:cxn modelId="{B4B2F5D1-1738-4D95-BEB3-45499F48766F}" type="presParOf" srcId="{BC92B16C-AFB6-4C17-96D2-10D7A913D668}" destId="{78472D8C-1F1C-48EC-81AE-CB0F3F7688B4}" srcOrd="1" destOrd="0" presId="urn:microsoft.com/office/officeart/2008/layout/HalfCircleOrganizationChart"/>
    <dgm:cxn modelId="{BAD99883-E42F-4DB9-A31D-130E39C62BB1}" type="presParOf" srcId="{78472D8C-1F1C-48EC-81AE-CB0F3F7688B4}" destId="{E87C0D32-9100-4903-99FB-9172B879DF1A}" srcOrd="0" destOrd="0" presId="urn:microsoft.com/office/officeart/2008/layout/HalfCircleOrganizationChart"/>
    <dgm:cxn modelId="{59185516-0536-44CB-B9CA-A64E4DA6CE4E}" type="presParOf" srcId="{78472D8C-1F1C-48EC-81AE-CB0F3F7688B4}" destId="{40BB8345-A23A-4AB2-B5FD-C9E9E002F41E}" srcOrd="1" destOrd="0" presId="urn:microsoft.com/office/officeart/2008/layout/HalfCircleOrganizationChart"/>
    <dgm:cxn modelId="{59406BC7-27E7-47BF-95BA-26AA238364E1}" type="presParOf" srcId="{40BB8345-A23A-4AB2-B5FD-C9E9E002F41E}" destId="{02EE1443-A118-4B6B-9F9E-D9683BB61B7C}" srcOrd="0" destOrd="0" presId="urn:microsoft.com/office/officeart/2008/layout/HalfCircleOrganizationChart"/>
    <dgm:cxn modelId="{676A9144-8663-4DBD-886A-D5CD4870B385}" type="presParOf" srcId="{02EE1443-A118-4B6B-9F9E-D9683BB61B7C}" destId="{37C4F5BD-2D4F-4AC8-8090-D1D91F20738F}" srcOrd="0" destOrd="0" presId="urn:microsoft.com/office/officeart/2008/layout/HalfCircleOrganizationChart"/>
    <dgm:cxn modelId="{EBC1D94C-7464-4F2A-9295-6F27AE7CE6EB}" type="presParOf" srcId="{02EE1443-A118-4B6B-9F9E-D9683BB61B7C}" destId="{4CC3F760-DE37-4D14-8147-73DB3AC0F702}" srcOrd="1" destOrd="0" presId="urn:microsoft.com/office/officeart/2008/layout/HalfCircleOrganizationChart"/>
    <dgm:cxn modelId="{E970D7E7-3434-4E6D-BDF6-C2BC03160812}" type="presParOf" srcId="{02EE1443-A118-4B6B-9F9E-D9683BB61B7C}" destId="{FE7B3234-E61B-4E68-8EED-5EA75EFD0F0F}" srcOrd="2" destOrd="0" presId="urn:microsoft.com/office/officeart/2008/layout/HalfCircleOrganizationChart"/>
    <dgm:cxn modelId="{9684208E-B00B-43E4-865E-32472D27DEED}" type="presParOf" srcId="{02EE1443-A118-4B6B-9F9E-D9683BB61B7C}" destId="{9CCA7920-754B-43A8-9267-1D4A9747DCEA}" srcOrd="3" destOrd="0" presId="urn:microsoft.com/office/officeart/2008/layout/HalfCircleOrganizationChart"/>
    <dgm:cxn modelId="{A818062B-7BC0-47BE-B082-E2A1CE882A79}" type="presParOf" srcId="{40BB8345-A23A-4AB2-B5FD-C9E9E002F41E}" destId="{1F894BC7-0EEB-4C89-963B-B73D122801F2}" srcOrd="1" destOrd="0" presId="urn:microsoft.com/office/officeart/2008/layout/HalfCircleOrganizationChart"/>
    <dgm:cxn modelId="{B6CA9479-E4EA-470D-AD5E-DD296979320C}" type="presParOf" srcId="{40BB8345-A23A-4AB2-B5FD-C9E9E002F41E}" destId="{65DDAB7C-1BC3-4909-B879-FEAB7D259E3E}" srcOrd="2" destOrd="0" presId="urn:microsoft.com/office/officeart/2008/layout/HalfCircleOrganizationChart"/>
    <dgm:cxn modelId="{A1EBBCD9-C8EA-414E-8D03-01669E9A6C3D}" type="presParOf" srcId="{78472D8C-1F1C-48EC-81AE-CB0F3F7688B4}" destId="{C7410CDF-80EE-4B1F-A98B-E6F2F27E6361}" srcOrd="2" destOrd="0" presId="urn:microsoft.com/office/officeart/2008/layout/HalfCircleOrganizationChart"/>
    <dgm:cxn modelId="{25BEBEDD-7130-41A7-9A38-7B9ECDEF073B}" type="presParOf" srcId="{78472D8C-1F1C-48EC-81AE-CB0F3F7688B4}" destId="{7A13CFCE-A5FB-44FB-B095-8808503AE328}" srcOrd="3" destOrd="0" presId="urn:microsoft.com/office/officeart/2008/layout/HalfCircleOrganizationChart"/>
    <dgm:cxn modelId="{FFFFA460-258D-40DA-8682-47B4ADF1ED78}" type="presParOf" srcId="{7A13CFCE-A5FB-44FB-B095-8808503AE328}" destId="{BD089233-9509-4661-851B-D6CC520C62B8}" srcOrd="0" destOrd="0" presId="urn:microsoft.com/office/officeart/2008/layout/HalfCircleOrganizationChart"/>
    <dgm:cxn modelId="{1C5E6BD0-850E-4CC9-99CF-A704FAD3CD5C}" type="presParOf" srcId="{BD089233-9509-4661-851B-D6CC520C62B8}" destId="{974C4548-83E2-4D6B-BE69-A1BC517AC14C}" srcOrd="0" destOrd="0" presId="urn:microsoft.com/office/officeart/2008/layout/HalfCircleOrganizationChart"/>
    <dgm:cxn modelId="{3E18AF08-0BC5-44D5-AB60-D9C4FE2766D6}" type="presParOf" srcId="{BD089233-9509-4661-851B-D6CC520C62B8}" destId="{F278D0CB-48BB-4B14-AB97-307F8B7091C0}" srcOrd="1" destOrd="0" presId="urn:microsoft.com/office/officeart/2008/layout/HalfCircleOrganizationChart"/>
    <dgm:cxn modelId="{99A54C7E-165B-4820-AAA5-72F9C98B7FFD}" type="presParOf" srcId="{BD089233-9509-4661-851B-D6CC520C62B8}" destId="{7C318160-A11A-47A8-8112-8D32A31ED079}" srcOrd="2" destOrd="0" presId="urn:microsoft.com/office/officeart/2008/layout/HalfCircleOrganizationChart"/>
    <dgm:cxn modelId="{16CB3AED-B643-4C81-BA8D-97CB7537A5A9}" type="presParOf" srcId="{BD089233-9509-4661-851B-D6CC520C62B8}" destId="{8A1A5FA4-BE56-4DA9-B47F-45A9DEF13367}" srcOrd="3" destOrd="0" presId="urn:microsoft.com/office/officeart/2008/layout/HalfCircleOrganizationChart"/>
    <dgm:cxn modelId="{AEE528C1-6A60-4486-84A4-874D1F9FAF6D}" type="presParOf" srcId="{7A13CFCE-A5FB-44FB-B095-8808503AE328}" destId="{2464F589-EFAF-4FE0-9690-57CA94D4C701}" srcOrd="1" destOrd="0" presId="urn:microsoft.com/office/officeart/2008/layout/HalfCircleOrganizationChart"/>
    <dgm:cxn modelId="{26D61EE7-0AAD-4C16-9140-10CEE54403E3}" type="presParOf" srcId="{7A13CFCE-A5FB-44FB-B095-8808503AE328}" destId="{97E6B462-1C2D-4784-ABE3-657722DA34AA}" srcOrd="2" destOrd="0" presId="urn:microsoft.com/office/officeart/2008/layout/HalfCircleOrganizationChart"/>
    <dgm:cxn modelId="{85DA6E83-60FA-4EB5-A69A-B41A6AFC4600}" type="presParOf" srcId="{BC92B16C-AFB6-4C17-96D2-10D7A913D668}" destId="{D0E1AA4B-1704-4655-8CB8-FBAE00D5FD4B}"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7D362E-92C2-4C32-A0A3-7D4A639D9C8F}" type="doc">
      <dgm:prSet loTypeId="urn:microsoft.com/office/officeart/2005/8/layout/chevron1" loCatId="process" qsTypeId="urn:microsoft.com/office/officeart/2005/8/quickstyle/simple4" qsCatId="simple" csTypeId="urn:microsoft.com/office/officeart/2005/8/colors/accent2_2" csCatId="accent2" phldr="1"/>
      <dgm:spPr/>
    </dgm:pt>
    <dgm:pt modelId="{1F5CF8DB-F0FF-4F19-AEC3-80D5D77A5408}">
      <dgm:prSet phldrT="[Texto]" custT="1"/>
      <dgm:spPr/>
      <dgm:t>
        <a:bodyPr/>
        <a:lstStyle/>
        <a:p>
          <a:r>
            <a:rPr lang="es-MX" sz="1400" b="1" dirty="0" smtClean="0">
              <a:latin typeface="+mj-lt"/>
            </a:rPr>
            <a:t>13 de agosto</a:t>
          </a:r>
          <a:endParaRPr lang="es-MX" sz="1400" b="1" dirty="0">
            <a:latin typeface="+mj-lt"/>
          </a:endParaRPr>
        </a:p>
      </dgm:t>
    </dgm:pt>
    <dgm:pt modelId="{A442180B-535A-4362-9CC3-DEDB029BB357}" type="parTrans" cxnId="{4BE86EB6-C6FB-4FBA-B593-6686B4C48B0F}">
      <dgm:prSet/>
      <dgm:spPr/>
      <dgm:t>
        <a:bodyPr/>
        <a:lstStyle/>
        <a:p>
          <a:endParaRPr lang="es-MX" sz="1600" b="1">
            <a:latin typeface="Arial Narrow" pitchFamily="34" charset="0"/>
          </a:endParaRPr>
        </a:p>
      </dgm:t>
    </dgm:pt>
    <dgm:pt modelId="{E01FD9B1-2CA9-4E4C-AFE1-E288724F2169}" type="sibTrans" cxnId="{4BE86EB6-C6FB-4FBA-B593-6686B4C48B0F}">
      <dgm:prSet/>
      <dgm:spPr/>
      <dgm:t>
        <a:bodyPr/>
        <a:lstStyle/>
        <a:p>
          <a:endParaRPr lang="es-MX" sz="1600" b="1">
            <a:latin typeface="Arial Narrow" pitchFamily="34" charset="0"/>
          </a:endParaRPr>
        </a:p>
      </dgm:t>
    </dgm:pt>
    <dgm:pt modelId="{B694947D-CCDC-4266-84D1-0A928DD89231}">
      <dgm:prSet phldrT="[Texto]" custT="1"/>
      <dgm:spPr/>
      <dgm:t>
        <a:bodyPr/>
        <a:lstStyle/>
        <a:p>
          <a:r>
            <a:rPr lang="es-MX" sz="1400" b="1" dirty="0" smtClean="0">
              <a:latin typeface="+mj-lt"/>
            </a:rPr>
            <a:t>En proceso</a:t>
          </a:r>
          <a:endParaRPr lang="es-MX" sz="1400" b="1" dirty="0">
            <a:latin typeface="+mj-lt"/>
          </a:endParaRPr>
        </a:p>
      </dgm:t>
    </dgm:pt>
    <dgm:pt modelId="{ED4C05D5-7A57-4C79-B53B-01ABE74304F3}" type="parTrans" cxnId="{1C875969-0417-411C-99AA-3C9CC5A940A2}">
      <dgm:prSet/>
      <dgm:spPr/>
      <dgm:t>
        <a:bodyPr/>
        <a:lstStyle/>
        <a:p>
          <a:endParaRPr lang="es-MX" sz="1600" b="1">
            <a:latin typeface="Arial Narrow" pitchFamily="34" charset="0"/>
          </a:endParaRPr>
        </a:p>
      </dgm:t>
    </dgm:pt>
    <dgm:pt modelId="{A57B2E0A-9424-4E0E-9DFB-25EF30EC470E}" type="sibTrans" cxnId="{1C875969-0417-411C-99AA-3C9CC5A940A2}">
      <dgm:prSet/>
      <dgm:spPr/>
      <dgm:t>
        <a:bodyPr/>
        <a:lstStyle/>
        <a:p>
          <a:endParaRPr lang="es-MX" sz="1600" b="1">
            <a:latin typeface="Arial Narrow" pitchFamily="34" charset="0"/>
          </a:endParaRPr>
        </a:p>
      </dgm:t>
    </dgm:pt>
    <dgm:pt modelId="{42F1717E-39DD-45F5-B0F5-E8C476F7E2DE}">
      <dgm:prSet custT="1"/>
      <dgm:spPr/>
      <dgm:t>
        <a:bodyPr/>
        <a:lstStyle/>
        <a:p>
          <a:r>
            <a:rPr lang="es-MX" sz="1400" b="1" dirty="0" smtClean="0">
              <a:latin typeface="+mj-lt"/>
            </a:rPr>
            <a:t>En proceso</a:t>
          </a:r>
          <a:endParaRPr lang="es-MX" sz="1400" b="1" dirty="0">
            <a:latin typeface="+mj-lt"/>
          </a:endParaRPr>
        </a:p>
      </dgm:t>
    </dgm:pt>
    <dgm:pt modelId="{2A71D8E4-6C2A-41B4-9927-1034E5CACD7B}" type="parTrans" cxnId="{E6A73FCC-6C25-4223-95DF-5E1E192F62F0}">
      <dgm:prSet/>
      <dgm:spPr/>
      <dgm:t>
        <a:bodyPr/>
        <a:lstStyle/>
        <a:p>
          <a:endParaRPr lang="es-MX" sz="1600" b="1">
            <a:latin typeface="Arial Narrow" pitchFamily="34" charset="0"/>
          </a:endParaRPr>
        </a:p>
      </dgm:t>
    </dgm:pt>
    <dgm:pt modelId="{BB5B5D46-2269-4D50-91DF-11639440FC8C}" type="sibTrans" cxnId="{E6A73FCC-6C25-4223-95DF-5E1E192F62F0}">
      <dgm:prSet/>
      <dgm:spPr/>
      <dgm:t>
        <a:bodyPr/>
        <a:lstStyle/>
        <a:p>
          <a:endParaRPr lang="es-MX" sz="1600" b="1">
            <a:latin typeface="Arial Narrow" pitchFamily="34" charset="0"/>
          </a:endParaRPr>
        </a:p>
      </dgm:t>
    </dgm:pt>
    <dgm:pt modelId="{0925A36B-0B81-45A0-A0B5-1C7235B7F7DD}">
      <dgm:prSet custT="1"/>
      <dgm:spPr/>
      <dgm:t>
        <a:bodyPr/>
        <a:lstStyle/>
        <a:p>
          <a:r>
            <a:rPr lang="es-MX" sz="1400" b="1" dirty="0" smtClean="0">
              <a:latin typeface="+mj-lt"/>
            </a:rPr>
            <a:t>Por definir</a:t>
          </a:r>
          <a:endParaRPr lang="es-MX" sz="1400" b="1" dirty="0">
            <a:latin typeface="+mj-lt"/>
          </a:endParaRPr>
        </a:p>
      </dgm:t>
    </dgm:pt>
    <dgm:pt modelId="{CDA0AC0D-2943-4508-A088-EC16C7198DE5}" type="parTrans" cxnId="{A41D7FAA-053C-4837-ACCC-C93EA2274E0E}">
      <dgm:prSet/>
      <dgm:spPr/>
      <dgm:t>
        <a:bodyPr/>
        <a:lstStyle/>
        <a:p>
          <a:endParaRPr lang="es-MX" sz="1600" b="1">
            <a:latin typeface="Arial Narrow" pitchFamily="34" charset="0"/>
          </a:endParaRPr>
        </a:p>
      </dgm:t>
    </dgm:pt>
    <dgm:pt modelId="{A9F74C5F-0F12-4CEC-8CC3-E27E0DF977CC}" type="sibTrans" cxnId="{A41D7FAA-053C-4837-ACCC-C93EA2274E0E}">
      <dgm:prSet/>
      <dgm:spPr/>
      <dgm:t>
        <a:bodyPr/>
        <a:lstStyle/>
        <a:p>
          <a:endParaRPr lang="es-MX" sz="1600" b="1">
            <a:latin typeface="Arial Narrow" pitchFamily="34" charset="0"/>
          </a:endParaRPr>
        </a:p>
      </dgm:t>
    </dgm:pt>
    <dgm:pt modelId="{E0FC2FF1-6596-405C-AFAD-7C79D219775A}">
      <dgm:prSet custT="1"/>
      <dgm:spPr/>
      <dgm:t>
        <a:bodyPr/>
        <a:lstStyle/>
        <a:p>
          <a:r>
            <a:rPr lang="es-MX" sz="1400" b="1" dirty="0" smtClean="0">
              <a:latin typeface="+mj-lt"/>
            </a:rPr>
            <a:t>Diciembre de 2013</a:t>
          </a:r>
          <a:endParaRPr lang="es-MX" sz="1400" b="1" dirty="0">
            <a:latin typeface="+mj-lt"/>
          </a:endParaRPr>
        </a:p>
      </dgm:t>
    </dgm:pt>
    <dgm:pt modelId="{B0BC9301-6978-43B2-B350-6C460E51F154}" type="parTrans" cxnId="{AA17438F-D696-4819-9B0A-528042629E2B}">
      <dgm:prSet/>
      <dgm:spPr/>
      <dgm:t>
        <a:bodyPr/>
        <a:lstStyle/>
        <a:p>
          <a:endParaRPr lang="es-MX" sz="1600">
            <a:latin typeface="Arial Narrow" pitchFamily="34" charset="0"/>
          </a:endParaRPr>
        </a:p>
      </dgm:t>
    </dgm:pt>
    <dgm:pt modelId="{5E5F7D7C-01D7-48C4-B03C-08D4E35C854A}" type="sibTrans" cxnId="{AA17438F-D696-4819-9B0A-528042629E2B}">
      <dgm:prSet/>
      <dgm:spPr/>
      <dgm:t>
        <a:bodyPr/>
        <a:lstStyle/>
        <a:p>
          <a:endParaRPr lang="es-MX" sz="1600">
            <a:latin typeface="Arial Narrow" pitchFamily="34" charset="0"/>
          </a:endParaRPr>
        </a:p>
      </dgm:t>
    </dgm:pt>
    <dgm:pt modelId="{83FF1709-61EA-49D0-B098-893BF9CDDB98}" type="pres">
      <dgm:prSet presAssocID="{0F7D362E-92C2-4C32-A0A3-7D4A639D9C8F}" presName="Name0" presStyleCnt="0">
        <dgm:presLayoutVars>
          <dgm:dir/>
          <dgm:animLvl val="lvl"/>
          <dgm:resizeHandles val="exact"/>
        </dgm:presLayoutVars>
      </dgm:prSet>
      <dgm:spPr/>
    </dgm:pt>
    <dgm:pt modelId="{5E48D00A-D1C2-47F7-99AA-262205E6D527}" type="pres">
      <dgm:prSet presAssocID="{1F5CF8DB-F0FF-4F19-AEC3-80D5D77A5408}" presName="parTxOnly" presStyleLbl="node1" presStyleIdx="0" presStyleCnt="5" custScaleY="127837">
        <dgm:presLayoutVars>
          <dgm:chMax val="0"/>
          <dgm:chPref val="0"/>
          <dgm:bulletEnabled val="1"/>
        </dgm:presLayoutVars>
      </dgm:prSet>
      <dgm:spPr/>
      <dgm:t>
        <a:bodyPr/>
        <a:lstStyle/>
        <a:p>
          <a:endParaRPr lang="es-MX"/>
        </a:p>
      </dgm:t>
    </dgm:pt>
    <dgm:pt modelId="{64233694-6246-4475-9447-3B45EFC0B7AA}" type="pres">
      <dgm:prSet presAssocID="{E01FD9B1-2CA9-4E4C-AFE1-E288724F2169}" presName="parTxOnlySpace" presStyleCnt="0"/>
      <dgm:spPr/>
    </dgm:pt>
    <dgm:pt modelId="{3A12FA40-69D4-4FD0-ACEA-74EB9B35F708}" type="pres">
      <dgm:prSet presAssocID="{B694947D-CCDC-4266-84D1-0A928DD89231}" presName="parTxOnly" presStyleLbl="node1" presStyleIdx="1" presStyleCnt="5" custScaleY="127837">
        <dgm:presLayoutVars>
          <dgm:chMax val="0"/>
          <dgm:chPref val="0"/>
          <dgm:bulletEnabled val="1"/>
        </dgm:presLayoutVars>
      </dgm:prSet>
      <dgm:spPr/>
      <dgm:t>
        <a:bodyPr/>
        <a:lstStyle/>
        <a:p>
          <a:endParaRPr lang="es-MX"/>
        </a:p>
      </dgm:t>
    </dgm:pt>
    <dgm:pt modelId="{E638AE85-DDBE-404D-AA8E-2A21A27BF186}" type="pres">
      <dgm:prSet presAssocID="{A57B2E0A-9424-4E0E-9DFB-25EF30EC470E}" presName="parTxOnlySpace" presStyleCnt="0"/>
      <dgm:spPr/>
    </dgm:pt>
    <dgm:pt modelId="{F947329B-950A-4978-9A07-80B119B9B62C}" type="pres">
      <dgm:prSet presAssocID="{42F1717E-39DD-45F5-B0F5-E8C476F7E2DE}" presName="parTxOnly" presStyleLbl="node1" presStyleIdx="2" presStyleCnt="5" custScaleX="122636" custScaleY="127837">
        <dgm:presLayoutVars>
          <dgm:chMax val="0"/>
          <dgm:chPref val="0"/>
          <dgm:bulletEnabled val="1"/>
        </dgm:presLayoutVars>
      </dgm:prSet>
      <dgm:spPr/>
      <dgm:t>
        <a:bodyPr/>
        <a:lstStyle/>
        <a:p>
          <a:endParaRPr lang="es-MX"/>
        </a:p>
      </dgm:t>
    </dgm:pt>
    <dgm:pt modelId="{9E4C5707-1A32-4E70-A79F-F2D70D1C38EA}" type="pres">
      <dgm:prSet presAssocID="{BB5B5D46-2269-4D50-91DF-11639440FC8C}" presName="parTxOnlySpace" presStyleCnt="0"/>
      <dgm:spPr/>
    </dgm:pt>
    <dgm:pt modelId="{074A48F4-3973-45CC-9BDA-06AED2F3FCF1}" type="pres">
      <dgm:prSet presAssocID="{0925A36B-0B81-45A0-A0B5-1C7235B7F7DD}" presName="parTxOnly" presStyleLbl="node1" presStyleIdx="3" presStyleCnt="5" custScaleX="115303" custScaleY="127837">
        <dgm:presLayoutVars>
          <dgm:chMax val="0"/>
          <dgm:chPref val="0"/>
          <dgm:bulletEnabled val="1"/>
        </dgm:presLayoutVars>
      </dgm:prSet>
      <dgm:spPr/>
      <dgm:t>
        <a:bodyPr/>
        <a:lstStyle/>
        <a:p>
          <a:endParaRPr lang="es-MX"/>
        </a:p>
      </dgm:t>
    </dgm:pt>
    <dgm:pt modelId="{0E50B5E1-136F-4EAC-8A76-BB1A9E7D6246}" type="pres">
      <dgm:prSet presAssocID="{A9F74C5F-0F12-4CEC-8CC3-E27E0DF977CC}" presName="parTxOnlySpace" presStyleCnt="0"/>
      <dgm:spPr/>
    </dgm:pt>
    <dgm:pt modelId="{11AFF67B-BD87-418E-A6D0-954CE8E0E6F9}" type="pres">
      <dgm:prSet presAssocID="{E0FC2FF1-6596-405C-AFAD-7C79D219775A}" presName="parTxOnly" presStyleLbl="node1" presStyleIdx="4" presStyleCnt="5" custScaleX="117197" custScaleY="127837">
        <dgm:presLayoutVars>
          <dgm:chMax val="0"/>
          <dgm:chPref val="0"/>
          <dgm:bulletEnabled val="1"/>
        </dgm:presLayoutVars>
      </dgm:prSet>
      <dgm:spPr/>
      <dgm:t>
        <a:bodyPr/>
        <a:lstStyle/>
        <a:p>
          <a:endParaRPr lang="es-MX"/>
        </a:p>
      </dgm:t>
    </dgm:pt>
  </dgm:ptLst>
  <dgm:cxnLst>
    <dgm:cxn modelId="{A41D7FAA-053C-4837-ACCC-C93EA2274E0E}" srcId="{0F7D362E-92C2-4C32-A0A3-7D4A639D9C8F}" destId="{0925A36B-0B81-45A0-A0B5-1C7235B7F7DD}" srcOrd="3" destOrd="0" parTransId="{CDA0AC0D-2943-4508-A088-EC16C7198DE5}" sibTransId="{A9F74C5F-0F12-4CEC-8CC3-E27E0DF977CC}"/>
    <dgm:cxn modelId="{C177A74F-8721-4AD0-9B20-F21CEF17A6B5}" type="presOf" srcId="{0F7D362E-92C2-4C32-A0A3-7D4A639D9C8F}" destId="{83FF1709-61EA-49D0-B098-893BF9CDDB98}" srcOrd="0" destOrd="0" presId="urn:microsoft.com/office/officeart/2005/8/layout/chevron1"/>
    <dgm:cxn modelId="{B71C7B6F-1CD6-4E40-9105-DE685ADC9BA5}" type="presOf" srcId="{42F1717E-39DD-45F5-B0F5-E8C476F7E2DE}" destId="{F947329B-950A-4978-9A07-80B119B9B62C}" srcOrd="0" destOrd="0" presId="urn:microsoft.com/office/officeart/2005/8/layout/chevron1"/>
    <dgm:cxn modelId="{4810BC05-AAD4-4316-97CC-A65433A99A40}" type="presOf" srcId="{B694947D-CCDC-4266-84D1-0A928DD89231}" destId="{3A12FA40-69D4-4FD0-ACEA-74EB9B35F708}" srcOrd="0" destOrd="0" presId="urn:microsoft.com/office/officeart/2005/8/layout/chevron1"/>
    <dgm:cxn modelId="{86C0F683-A51F-44E2-B4D1-3A6DE046752C}" type="presOf" srcId="{0925A36B-0B81-45A0-A0B5-1C7235B7F7DD}" destId="{074A48F4-3973-45CC-9BDA-06AED2F3FCF1}" srcOrd="0" destOrd="0" presId="urn:microsoft.com/office/officeart/2005/8/layout/chevron1"/>
    <dgm:cxn modelId="{E6A73FCC-6C25-4223-95DF-5E1E192F62F0}" srcId="{0F7D362E-92C2-4C32-A0A3-7D4A639D9C8F}" destId="{42F1717E-39DD-45F5-B0F5-E8C476F7E2DE}" srcOrd="2" destOrd="0" parTransId="{2A71D8E4-6C2A-41B4-9927-1034E5CACD7B}" sibTransId="{BB5B5D46-2269-4D50-91DF-11639440FC8C}"/>
    <dgm:cxn modelId="{E132B081-9144-4F0D-89BA-BD020FC74412}" type="presOf" srcId="{E0FC2FF1-6596-405C-AFAD-7C79D219775A}" destId="{11AFF67B-BD87-418E-A6D0-954CE8E0E6F9}" srcOrd="0" destOrd="0" presId="urn:microsoft.com/office/officeart/2005/8/layout/chevron1"/>
    <dgm:cxn modelId="{1C875969-0417-411C-99AA-3C9CC5A940A2}" srcId="{0F7D362E-92C2-4C32-A0A3-7D4A639D9C8F}" destId="{B694947D-CCDC-4266-84D1-0A928DD89231}" srcOrd="1" destOrd="0" parTransId="{ED4C05D5-7A57-4C79-B53B-01ABE74304F3}" sibTransId="{A57B2E0A-9424-4E0E-9DFB-25EF30EC470E}"/>
    <dgm:cxn modelId="{AA17438F-D696-4819-9B0A-528042629E2B}" srcId="{0F7D362E-92C2-4C32-A0A3-7D4A639D9C8F}" destId="{E0FC2FF1-6596-405C-AFAD-7C79D219775A}" srcOrd="4" destOrd="0" parTransId="{B0BC9301-6978-43B2-B350-6C460E51F154}" sibTransId="{5E5F7D7C-01D7-48C4-B03C-08D4E35C854A}"/>
    <dgm:cxn modelId="{4BE86EB6-C6FB-4FBA-B593-6686B4C48B0F}" srcId="{0F7D362E-92C2-4C32-A0A3-7D4A639D9C8F}" destId="{1F5CF8DB-F0FF-4F19-AEC3-80D5D77A5408}" srcOrd="0" destOrd="0" parTransId="{A442180B-535A-4362-9CC3-DEDB029BB357}" sibTransId="{E01FD9B1-2CA9-4E4C-AFE1-E288724F2169}"/>
    <dgm:cxn modelId="{B4F0B96D-411F-467A-B840-6D3AD088B063}" type="presOf" srcId="{1F5CF8DB-F0FF-4F19-AEC3-80D5D77A5408}" destId="{5E48D00A-D1C2-47F7-99AA-262205E6D527}" srcOrd="0" destOrd="0" presId="urn:microsoft.com/office/officeart/2005/8/layout/chevron1"/>
    <dgm:cxn modelId="{9F448BAD-E1F3-449E-A2D5-32A31265C967}" type="presParOf" srcId="{83FF1709-61EA-49D0-B098-893BF9CDDB98}" destId="{5E48D00A-D1C2-47F7-99AA-262205E6D527}" srcOrd="0" destOrd="0" presId="urn:microsoft.com/office/officeart/2005/8/layout/chevron1"/>
    <dgm:cxn modelId="{890DE6A6-BF68-4FB1-B8D6-ED0F2041B935}" type="presParOf" srcId="{83FF1709-61EA-49D0-B098-893BF9CDDB98}" destId="{64233694-6246-4475-9447-3B45EFC0B7AA}" srcOrd="1" destOrd="0" presId="urn:microsoft.com/office/officeart/2005/8/layout/chevron1"/>
    <dgm:cxn modelId="{2418ED3D-950C-4997-AF24-4F59D7D84DB6}" type="presParOf" srcId="{83FF1709-61EA-49D0-B098-893BF9CDDB98}" destId="{3A12FA40-69D4-4FD0-ACEA-74EB9B35F708}" srcOrd="2" destOrd="0" presId="urn:microsoft.com/office/officeart/2005/8/layout/chevron1"/>
    <dgm:cxn modelId="{1E450D5F-8649-4BF2-89E9-ECB81471F182}" type="presParOf" srcId="{83FF1709-61EA-49D0-B098-893BF9CDDB98}" destId="{E638AE85-DDBE-404D-AA8E-2A21A27BF186}" srcOrd="3" destOrd="0" presId="urn:microsoft.com/office/officeart/2005/8/layout/chevron1"/>
    <dgm:cxn modelId="{9B5C8829-EB12-4DDF-9EA9-A5945238A762}" type="presParOf" srcId="{83FF1709-61EA-49D0-B098-893BF9CDDB98}" destId="{F947329B-950A-4978-9A07-80B119B9B62C}" srcOrd="4" destOrd="0" presId="urn:microsoft.com/office/officeart/2005/8/layout/chevron1"/>
    <dgm:cxn modelId="{1759BC21-E624-4DE5-A76A-3EA49AEBC137}" type="presParOf" srcId="{83FF1709-61EA-49D0-B098-893BF9CDDB98}" destId="{9E4C5707-1A32-4E70-A79F-F2D70D1C38EA}" srcOrd="5" destOrd="0" presId="urn:microsoft.com/office/officeart/2005/8/layout/chevron1"/>
    <dgm:cxn modelId="{F32EB47E-E209-46BA-908D-079658B756A4}" type="presParOf" srcId="{83FF1709-61EA-49D0-B098-893BF9CDDB98}" destId="{074A48F4-3973-45CC-9BDA-06AED2F3FCF1}" srcOrd="6" destOrd="0" presId="urn:microsoft.com/office/officeart/2005/8/layout/chevron1"/>
    <dgm:cxn modelId="{DCBC83AD-00CE-476D-BE4F-E44932B42F8E}" type="presParOf" srcId="{83FF1709-61EA-49D0-B098-893BF9CDDB98}" destId="{0E50B5E1-136F-4EAC-8A76-BB1A9E7D6246}" srcOrd="7" destOrd="0" presId="urn:microsoft.com/office/officeart/2005/8/layout/chevron1"/>
    <dgm:cxn modelId="{F92EC570-F507-4896-BDD9-EA234B85BB5C}" type="presParOf" srcId="{83FF1709-61EA-49D0-B098-893BF9CDDB98}" destId="{11AFF67B-BD87-418E-A6D0-954CE8E0E6F9}"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10CDF-80EE-4B1F-A98B-E6F2F27E6361}">
      <dsp:nvSpPr>
        <dsp:cNvPr id="0" name=""/>
        <dsp:cNvSpPr/>
      </dsp:nvSpPr>
      <dsp:spPr>
        <a:xfrm>
          <a:off x="3456384" y="1279703"/>
          <a:ext cx="1753574" cy="536937"/>
        </a:xfrm>
        <a:custGeom>
          <a:avLst/>
          <a:gdLst/>
          <a:ahLst/>
          <a:cxnLst/>
          <a:rect l="0" t="0" r="0" b="0"/>
          <a:pathLst>
            <a:path>
              <a:moveTo>
                <a:pt x="0" y="0"/>
              </a:moveTo>
              <a:lnTo>
                <a:pt x="0" y="268468"/>
              </a:lnTo>
              <a:lnTo>
                <a:pt x="1753574" y="268468"/>
              </a:lnTo>
              <a:lnTo>
                <a:pt x="1753574" y="536937"/>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7C0D32-9100-4903-99FB-9172B879DF1A}">
      <dsp:nvSpPr>
        <dsp:cNvPr id="0" name=""/>
        <dsp:cNvSpPr/>
      </dsp:nvSpPr>
      <dsp:spPr>
        <a:xfrm>
          <a:off x="1557107" y="1279703"/>
          <a:ext cx="1899276" cy="536937"/>
        </a:xfrm>
        <a:custGeom>
          <a:avLst/>
          <a:gdLst/>
          <a:ahLst/>
          <a:cxnLst/>
          <a:rect l="0" t="0" r="0" b="0"/>
          <a:pathLst>
            <a:path>
              <a:moveTo>
                <a:pt x="1899276" y="0"/>
              </a:moveTo>
              <a:lnTo>
                <a:pt x="1899276" y="268468"/>
              </a:lnTo>
              <a:lnTo>
                <a:pt x="0" y="268468"/>
              </a:lnTo>
              <a:lnTo>
                <a:pt x="0" y="536937"/>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C7F441-F22D-466D-86BE-E78C095B6DFA}">
      <dsp:nvSpPr>
        <dsp:cNvPr id="0" name=""/>
        <dsp:cNvSpPr/>
      </dsp:nvSpPr>
      <dsp:spPr>
        <a:xfrm>
          <a:off x="2817172" y="1279"/>
          <a:ext cx="1278423" cy="1278423"/>
        </a:xfrm>
        <a:prstGeom prst="arc">
          <a:avLst>
            <a:gd name="adj1" fmla="val 13200000"/>
            <a:gd name="adj2" fmla="val 19200000"/>
          </a:avLst>
        </a:pr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94188C-C0DB-405B-B41A-44A880C04B04}">
      <dsp:nvSpPr>
        <dsp:cNvPr id="0" name=""/>
        <dsp:cNvSpPr/>
      </dsp:nvSpPr>
      <dsp:spPr>
        <a:xfrm>
          <a:off x="2817172" y="1279"/>
          <a:ext cx="1278423" cy="1278423"/>
        </a:xfrm>
        <a:prstGeom prst="arc">
          <a:avLst>
            <a:gd name="adj1" fmla="val 2400000"/>
            <a:gd name="adj2" fmla="val 8400000"/>
          </a:avLst>
        </a:pr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0D6D7B-E369-42B7-A676-047351A09099}">
      <dsp:nvSpPr>
        <dsp:cNvPr id="0" name=""/>
        <dsp:cNvSpPr/>
      </dsp:nvSpPr>
      <dsp:spPr>
        <a:xfrm>
          <a:off x="2177960" y="231396"/>
          <a:ext cx="2556846" cy="81819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accent3">
                  <a:lumMod val="50000"/>
                </a:schemeClr>
              </a:solidFill>
              <a:latin typeface="+mj-lt"/>
            </a:rPr>
            <a:t>Propuesta</a:t>
          </a:r>
          <a:endParaRPr lang="es-MX" sz="1600" b="1" kern="1200" dirty="0">
            <a:solidFill>
              <a:schemeClr val="accent3">
                <a:lumMod val="50000"/>
              </a:schemeClr>
            </a:solidFill>
            <a:latin typeface="+mj-lt"/>
          </a:endParaRPr>
        </a:p>
      </dsp:txBody>
      <dsp:txXfrm>
        <a:off x="2177960" y="231396"/>
        <a:ext cx="2556846" cy="818190"/>
      </dsp:txXfrm>
    </dsp:sp>
    <dsp:sp modelId="{4CC3F760-DE37-4D14-8147-73DB3AC0F702}">
      <dsp:nvSpPr>
        <dsp:cNvPr id="0" name=""/>
        <dsp:cNvSpPr/>
      </dsp:nvSpPr>
      <dsp:spPr>
        <a:xfrm>
          <a:off x="814554" y="1816640"/>
          <a:ext cx="1485105" cy="1278423"/>
        </a:xfrm>
        <a:prstGeom prst="arc">
          <a:avLst>
            <a:gd name="adj1" fmla="val 13200000"/>
            <a:gd name="adj2" fmla="val 19200000"/>
          </a:avLst>
        </a:pr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7B3234-E61B-4E68-8EED-5EA75EFD0F0F}">
      <dsp:nvSpPr>
        <dsp:cNvPr id="0" name=""/>
        <dsp:cNvSpPr/>
      </dsp:nvSpPr>
      <dsp:spPr>
        <a:xfrm>
          <a:off x="814554" y="1816640"/>
          <a:ext cx="1485105" cy="1278423"/>
        </a:xfrm>
        <a:prstGeom prst="arc">
          <a:avLst>
            <a:gd name="adj1" fmla="val 2400000"/>
            <a:gd name="adj2" fmla="val 8400000"/>
          </a:avLst>
        </a:pr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C4F5BD-2D4F-4AC8-8090-D1D91F20738F}">
      <dsp:nvSpPr>
        <dsp:cNvPr id="0" name=""/>
        <dsp:cNvSpPr/>
      </dsp:nvSpPr>
      <dsp:spPr>
        <a:xfrm>
          <a:off x="72001" y="2046757"/>
          <a:ext cx="2970211" cy="81819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accent3">
                  <a:lumMod val="50000"/>
                </a:schemeClr>
              </a:solidFill>
              <a:latin typeface="+mj-lt"/>
            </a:rPr>
            <a:t>Definir como audiencia infantil aquella en la que más del 35% del total de su público son niños menores de 12 años</a:t>
          </a:r>
          <a:endParaRPr lang="es-MX" sz="1600" b="1" kern="1200" dirty="0">
            <a:solidFill>
              <a:schemeClr val="accent3">
                <a:lumMod val="50000"/>
              </a:schemeClr>
            </a:solidFill>
            <a:latin typeface="+mj-lt"/>
          </a:endParaRPr>
        </a:p>
      </dsp:txBody>
      <dsp:txXfrm>
        <a:off x="72001" y="2046757"/>
        <a:ext cx="2970211" cy="818190"/>
      </dsp:txXfrm>
    </dsp:sp>
    <dsp:sp modelId="{F278D0CB-48BB-4B14-AB97-307F8B7091C0}">
      <dsp:nvSpPr>
        <dsp:cNvPr id="0" name=""/>
        <dsp:cNvSpPr/>
      </dsp:nvSpPr>
      <dsp:spPr>
        <a:xfrm>
          <a:off x="4394554" y="1816640"/>
          <a:ext cx="1630807" cy="1278423"/>
        </a:xfrm>
        <a:prstGeom prst="arc">
          <a:avLst>
            <a:gd name="adj1" fmla="val 13200000"/>
            <a:gd name="adj2" fmla="val 19200000"/>
          </a:avLst>
        </a:pr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318160-A11A-47A8-8112-8D32A31ED079}">
      <dsp:nvSpPr>
        <dsp:cNvPr id="0" name=""/>
        <dsp:cNvSpPr/>
      </dsp:nvSpPr>
      <dsp:spPr>
        <a:xfrm>
          <a:off x="4394554" y="1816640"/>
          <a:ext cx="1630807" cy="1278423"/>
        </a:xfrm>
        <a:prstGeom prst="arc">
          <a:avLst>
            <a:gd name="adj1" fmla="val 2400000"/>
            <a:gd name="adj2" fmla="val 8400000"/>
          </a:avLst>
        </a:pr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4C4548-83E2-4D6B-BE69-A1BC517AC14C}">
      <dsp:nvSpPr>
        <dsp:cNvPr id="0" name=""/>
        <dsp:cNvSpPr/>
      </dsp:nvSpPr>
      <dsp:spPr>
        <a:xfrm>
          <a:off x="3579150" y="2046757"/>
          <a:ext cx="3261615" cy="81819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accent3">
                  <a:lumMod val="50000"/>
                </a:schemeClr>
              </a:solidFill>
              <a:latin typeface="+mj-lt"/>
            </a:rPr>
            <a:t>Establecer que solamente podrán publicitarse, en horarios de audiencia infantil, aquellos productos que cuenten con sello de calidad nutricional.</a:t>
          </a:r>
          <a:endParaRPr lang="es-MX" sz="1600" b="1" kern="1200" dirty="0">
            <a:solidFill>
              <a:schemeClr val="accent3">
                <a:lumMod val="50000"/>
              </a:schemeClr>
            </a:solidFill>
            <a:latin typeface="+mj-lt"/>
          </a:endParaRPr>
        </a:p>
      </dsp:txBody>
      <dsp:txXfrm>
        <a:off x="3579150" y="2046757"/>
        <a:ext cx="3261615" cy="818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8D00A-D1C2-47F7-99AA-262205E6D527}">
      <dsp:nvSpPr>
        <dsp:cNvPr id="0" name=""/>
        <dsp:cNvSpPr/>
      </dsp:nvSpPr>
      <dsp:spPr>
        <a:xfrm>
          <a:off x="685" y="15036"/>
          <a:ext cx="1629407" cy="83319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b="1" kern="1200" dirty="0" smtClean="0">
              <a:latin typeface="+mj-lt"/>
            </a:rPr>
            <a:t>13 de agosto</a:t>
          </a:r>
          <a:endParaRPr lang="es-MX" sz="1400" b="1" kern="1200" dirty="0">
            <a:latin typeface="+mj-lt"/>
          </a:endParaRPr>
        </a:p>
      </dsp:txBody>
      <dsp:txXfrm>
        <a:off x="417282" y="15036"/>
        <a:ext cx="796213" cy="833194"/>
      </dsp:txXfrm>
    </dsp:sp>
    <dsp:sp modelId="{3A12FA40-69D4-4FD0-ACEA-74EB9B35F708}">
      <dsp:nvSpPr>
        <dsp:cNvPr id="0" name=""/>
        <dsp:cNvSpPr/>
      </dsp:nvSpPr>
      <dsp:spPr>
        <a:xfrm>
          <a:off x="1467151" y="15036"/>
          <a:ext cx="1629407" cy="83319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b="1" kern="1200" dirty="0" smtClean="0">
              <a:latin typeface="+mj-lt"/>
            </a:rPr>
            <a:t>En proceso</a:t>
          </a:r>
          <a:endParaRPr lang="es-MX" sz="1400" b="1" kern="1200" dirty="0">
            <a:latin typeface="+mj-lt"/>
          </a:endParaRPr>
        </a:p>
      </dsp:txBody>
      <dsp:txXfrm>
        <a:off x="1883748" y="15036"/>
        <a:ext cx="796213" cy="833194"/>
      </dsp:txXfrm>
    </dsp:sp>
    <dsp:sp modelId="{F947329B-950A-4978-9A07-80B119B9B62C}">
      <dsp:nvSpPr>
        <dsp:cNvPr id="0" name=""/>
        <dsp:cNvSpPr/>
      </dsp:nvSpPr>
      <dsp:spPr>
        <a:xfrm>
          <a:off x="2933618" y="15036"/>
          <a:ext cx="1998239" cy="83319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b="1" kern="1200" dirty="0" smtClean="0">
              <a:latin typeface="+mj-lt"/>
            </a:rPr>
            <a:t>En proceso</a:t>
          </a:r>
          <a:endParaRPr lang="es-MX" sz="1400" b="1" kern="1200" dirty="0">
            <a:latin typeface="+mj-lt"/>
          </a:endParaRPr>
        </a:p>
      </dsp:txBody>
      <dsp:txXfrm>
        <a:off x="3350215" y="15036"/>
        <a:ext cx="1165045" cy="833194"/>
      </dsp:txXfrm>
    </dsp:sp>
    <dsp:sp modelId="{074A48F4-3973-45CC-9BDA-06AED2F3FCF1}">
      <dsp:nvSpPr>
        <dsp:cNvPr id="0" name=""/>
        <dsp:cNvSpPr/>
      </dsp:nvSpPr>
      <dsp:spPr>
        <a:xfrm>
          <a:off x="4768917" y="15036"/>
          <a:ext cx="1878755" cy="83319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b="1" kern="1200" dirty="0" smtClean="0">
              <a:latin typeface="+mj-lt"/>
            </a:rPr>
            <a:t>Por definir</a:t>
          </a:r>
          <a:endParaRPr lang="es-MX" sz="1400" b="1" kern="1200" dirty="0">
            <a:latin typeface="+mj-lt"/>
          </a:endParaRPr>
        </a:p>
      </dsp:txBody>
      <dsp:txXfrm>
        <a:off x="5185514" y="15036"/>
        <a:ext cx="1045561" cy="833194"/>
      </dsp:txXfrm>
    </dsp:sp>
    <dsp:sp modelId="{11AFF67B-BD87-418E-A6D0-954CE8E0E6F9}">
      <dsp:nvSpPr>
        <dsp:cNvPr id="0" name=""/>
        <dsp:cNvSpPr/>
      </dsp:nvSpPr>
      <dsp:spPr>
        <a:xfrm>
          <a:off x="6484732" y="15036"/>
          <a:ext cx="1909616" cy="83319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b="1" kern="1200" dirty="0" smtClean="0">
              <a:latin typeface="+mj-lt"/>
            </a:rPr>
            <a:t>Diciembre de 2013</a:t>
          </a:r>
          <a:endParaRPr lang="es-MX" sz="1400" b="1" kern="1200" dirty="0">
            <a:latin typeface="+mj-lt"/>
          </a:endParaRPr>
        </a:p>
      </dsp:txBody>
      <dsp:txXfrm>
        <a:off x="6901329" y="15036"/>
        <a:ext cx="1076422" cy="833194"/>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C61A3130-4555-4DF9-8A8C-F688647AF600}" type="datetimeFigureOut">
              <a:rPr lang="es-MX" smtClean="0"/>
              <a:pPr/>
              <a:t>06/09/2013</a:t>
            </a:fld>
            <a:endParaRPr lang="es-MX"/>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0C504BAC-8BF9-4D65-AD7E-467795A13A55}" type="slidenum">
              <a:rPr lang="es-MX" smtClean="0"/>
              <a:pPr/>
              <a:t>‹Nº›</a:t>
            </a:fld>
            <a:endParaRPr lang="es-MX"/>
          </a:p>
        </p:txBody>
      </p:sp>
    </p:spTree>
    <p:extLst>
      <p:ext uri="{BB962C8B-B14F-4D97-AF65-F5344CB8AC3E}">
        <p14:creationId xmlns:p14="http://schemas.microsoft.com/office/powerpoint/2010/main" val="1167073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28ABA848-4E06-4039-AA8A-AE0C989CF00E}" type="datetimeFigureOut">
              <a:rPr lang="es-MX" smtClean="0"/>
              <a:pPr/>
              <a:t>06/09/2013</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3791C652-07F3-4C14-86C3-49CA8B885F74}" type="slidenum">
              <a:rPr lang="es-MX" smtClean="0"/>
              <a:pPr/>
              <a:t>‹Nº›</a:t>
            </a:fld>
            <a:endParaRPr lang="es-MX"/>
          </a:p>
        </p:txBody>
      </p:sp>
    </p:spTree>
    <p:extLst>
      <p:ext uri="{BB962C8B-B14F-4D97-AF65-F5344CB8AC3E}">
        <p14:creationId xmlns:p14="http://schemas.microsoft.com/office/powerpoint/2010/main" val="41581119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lnSpc>
        <a:spcPct val="150000"/>
      </a:lnSpc>
      <a:defRPr sz="1400" kern="1200">
        <a:solidFill>
          <a:schemeClr val="tx1"/>
        </a:solidFill>
        <a:latin typeface="Arial" pitchFamily="34" charset="0"/>
        <a:ea typeface="+mn-ea"/>
        <a:cs typeface="Arial" pitchFamily="34" charset="0"/>
      </a:defRPr>
    </a:lvl1pPr>
    <a:lvl2pPr marL="457200" algn="l" defTabSz="914400" rtl="0" eaLnBrk="1" latinLnBrk="0" hangingPunct="1">
      <a:lnSpc>
        <a:spcPct val="150000"/>
      </a:lnSpc>
      <a:defRPr sz="1400" kern="1200">
        <a:solidFill>
          <a:schemeClr val="tx1"/>
        </a:solidFill>
        <a:latin typeface="Arial" pitchFamily="34" charset="0"/>
        <a:ea typeface="+mn-ea"/>
        <a:cs typeface="Arial" pitchFamily="34" charset="0"/>
      </a:defRPr>
    </a:lvl2pPr>
    <a:lvl3pPr marL="914400" algn="l" defTabSz="914400" rtl="0" eaLnBrk="1" latinLnBrk="0" hangingPunct="1">
      <a:lnSpc>
        <a:spcPct val="150000"/>
      </a:lnSpc>
      <a:defRPr sz="1400" kern="1200">
        <a:solidFill>
          <a:schemeClr val="tx1"/>
        </a:solidFill>
        <a:latin typeface="Arial" pitchFamily="34" charset="0"/>
        <a:ea typeface="+mn-ea"/>
        <a:cs typeface="Arial" pitchFamily="34" charset="0"/>
      </a:defRPr>
    </a:lvl3pPr>
    <a:lvl4pPr marL="1371600" algn="l" defTabSz="914400" rtl="0" eaLnBrk="1" latinLnBrk="0" hangingPunct="1">
      <a:lnSpc>
        <a:spcPct val="150000"/>
      </a:lnSpc>
      <a:defRPr sz="1400" kern="1200">
        <a:solidFill>
          <a:schemeClr val="tx1"/>
        </a:solidFill>
        <a:latin typeface="Arial" pitchFamily="34" charset="0"/>
        <a:ea typeface="+mn-ea"/>
        <a:cs typeface="Arial" pitchFamily="34" charset="0"/>
      </a:defRPr>
    </a:lvl4pPr>
    <a:lvl5pPr marL="1828800" algn="l" defTabSz="914400" rtl="0" eaLnBrk="1" latinLnBrk="0" hangingPunct="1">
      <a:lnSpc>
        <a:spcPct val="150000"/>
      </a:lnSpc>
      <a:defRPr sz="14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lgn="just">
              <a:buFont typeface="Arial" pitchFamily="34" charset="0"/>
              <a:buChar char="•"/>
            </a:pPr>
            <a:endParaRPr lang="es-MX" dirty="0"/>
          </a:p>
        </p:txBody>
      </p:sp>
      <p:sp>
        <p:nvSpPr>
          <p:cNvPr id="4" name="3 Marcador de número de diapositiva"/>
          <p:cNvSpPr>
            <a:spLocks noGrp="1"/>
          </p:cNvSpPr>
          <p:nvPr>
            <p:ph type="sldNum" sz="quarter" idx="10"/>
          </p:nvPr>
        </p:nvSpPr>
        <p:spPr/>
        <p:txBody>
          <a:bodyPr/>
          <a:lstStyle/>
          <a:p>
            <a:fld id="{3791C652-07F3-4C14-86C3-49CA8B885F74}" type="slidenum">
              <a:rPr lang="es-MX" smtClean="0"/>
              <a:pPr/>
              <a:t>1</a:t>
            </a:fld>
            <a:endParaRPr lang="es-MX"/>
          </a:p>
        </p:txBody>
      </p:sp>
    </p:spTree>
    <p:extLst>
      <p:ext uri="{BB962C8B-B14F-4D97-AF65-F5344CB8AC3E}">
        <p14:creationId xmlns:p14="http://schemas.microsoft.com/office/powerpoint/2010/main" val="2949876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10</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2729943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11</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1462655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12</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1463655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13</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3444451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14</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163272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15</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761935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16</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2501513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17</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3817646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18</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125681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19</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1422922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lgn="just">
              <a:buFont typeface="Arial" pitchFamily="34" charset="0"/>
              <a:buChar char="•"/>
            </a:pPr>
            <a:endParaRPr lang="es-MX" dirty="0"/>
          </a:p>
        </p:txBody>
      </p:sp>
      <p:sp>
        <p:nvSpPr>
          <p:cNvPr id="4" name="3 Marcador de número de diapositiva"/>
          <p:cNvSpPr>
            <a:spLocks noGrp="1"/>
          </p:cNvSpPr>
          <p:nvPr>
            <p:ph type="sldNum" sz="quarter" idx="10"/>
          </p:nvPr>
        </p:nvSpPr>
        <p:spPr/>
        <p:txBody>
          <a:bodyPr/>
          <a:lstStyle/>
          <a:p>
            <a:fld id="{3791C652-07F3-4C14-86C3-49CA8B885F74}" type="slidenum">
              <a:rPr lang="es-MX" smtClean="0"/>
              <a:pPr/>
              <a:t>2</a:t>
            </a:fld>
            <a:endParaRPr lang="es-MX"/>
          </a:p>
        </p:txBody>
      </p:sp>
    </p:spTree>
    <p:extLst>
      <p:ext uri="{BB962C8B-B14F-4D97-AF65-F5344CB8AC3E}">
        <p14:creationId xmlns:p14="http://schemas.microsoft.com/office/powerpoint/2010/main" val="1224336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20</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1740539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791C652-07F3-4C14-86C3-49CA8B885F74}" type="slidenum">
              <a:rPr lang="es-MX" smtClean="0"/>
              <a:pPr/>
              <a:t>21</a:t>
            </a:fld>
            <a:endParaRPr lang="es-MX"/>
          </a:p>
        </p:txBody>
      </p:sp>
    </p:spTree>
    <p:extLst>
      <p:ext uri="{BB962C8B-B14F-4D97-AF65-F5344CB8AC3E}">
        <p14:creationId xmlns:p14="http://schemas.microsoft.com/office/powerpoint/2010/main" val="2886118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22</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4169913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23</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4185743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24</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216560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25</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1395533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91C652-07F3-4C14-86C3-49CA8B885F74}" type="slidenum">
              <a:rPr lang="es-MX" smtClean="0"/>
              <a:pPr/>
              <a:t>26</a:t>
            </a:fld>
            <a:endParaRPr lang="es-MX"/>
          </a:p>
        </p:txBody>
      </p:sp>
    </p:spTree>
    <p:extLst>
      <p:ext uri="{BB962C8B-B14F-4D97-AF65-F5344CB8AC3E}">
        <p14:creationId xmlns:p14="http://schemas.microsoft.com/office/powerpoint/2010/main" val="1660751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27</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1210107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791C652-07F3-4C14-86C3-49CA8B885F74}" type="slidenum">
              <a:rPr lang="es-MX" smtClean="0"/>
              <a:pPr/>
              <a:t>28</a:t>
            </a:fld>
            <a:endParaRPr lang="es-MX"/>
          </a:p>
        </p:txBody>
      </p:sp>
    </p:spTree>
    <p:extLst>
      <p:ext uri="{BB962C8B-B14F-4D97-AF65-F5344CB8AC3E}">
        <p14:creationId xmlns:p14="http://schemas.microsoft.com/office/powerpoint/2010/main" val="360170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97268"/>
            <a:ext cx="5608320" cy="4183380"/>
          </a:xfrm>
        </p:spPr>
        <p:txBody>
          <a:bodyPr>
            <a:noAutofit/>
          </a:bodyPr>
          <a:lstStyle/>
          <a:p>
            <a:pPr algn="just">
              <a:lnSpc>
                <a:spcPct val="100000"/>
              </a:lnSpc>
            </a:pPr>
            <a:endParaRPr lang="en-US" sz="1600" dirty="0"/>
          </a:p>
        </p:txBody>
      </p:sp>
      <p:sp>
        <p:nvSpPr>
          <p:cNvPr id="4" name="Slide Number Placeholder 3"/>
          <p:cNvSpPr>
            <a:spLocks noGrp="1"/>
          </p:cNvSpPr>
          <p:nvPr>
            <p:ph type="sldNum" sz="quarter" idx="10"/>
          </p:nvPr>
        </p:nvSpPr>
        <p:spPr/>
        <p:txBody>
          <a:bodyPr/>
          <a:lstStyle/>
          <a:p>
            <a:fld id="{08C7D722-C339-46C7-A598-7C8583B6B177}" type="slidenum">
              <a:rPr lang="es-MX">
                <a:solidFill>
                  <a:prstClr val="black"/>
                </a:solidFill>
              </a:rPr>
              <a:pPr/>
              <a:t>3</a:t>
            </a:fld>
            <a:endParaRPr lang="es-MX">
              <a:solidFill>
                <a:prstClr val="black"/>
              </a:solidFill>
            </a:endParaRPr>
          </a:p>
        </p:txBody>
      </p:sp>
    </p:spTree>
    <p:extLst>
      <p:ext uri="{BB962C8B-B14F-4D97-AF65-F5344CB8AC3E}">
        <p14:creationId xmlns:p14="http://schemas.microsoft.com/office/powerpoint/2010/main" val="3446211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01041" y="4569276"/>
            <a:ext cx="5608320" cy="4183380"/>
          </a:xfrm>
        </p:spPr>
        <p:txBody>
          <a:bodyPr/>
          <a:lstStyle/>
          <a:p>
            <a:pPr algn="just">
              <a:lnSpc>
                <a:spcPct val="100000"/>
              </a:lnSpc>
            </a:pPr>
            <a:endParaRPr lang="es-MX" dirty="0" smtClean="0"/>
          </a:p>
          <a:p>
            <a:pPr algn="just">
              <a:lnSpc>
                <a:spcPct val="100000"/>
              </a:lnSpc>
            </a:pPr>
            <a:endParaRPr lang="es-MX" dirty="0"/>
          </a:p>
        </p:txBody>
      </p:sp>
      <p:sp>
        <p:nvSpPr>
          <p:cNvPr id="4" name="3 Marcador de número de diapositiva"/>
          <p:cNvSpPr>
            <a:spLocks noGrp="1"/>
          </p:cNvSpPr>
          <p:nvPr>
            <p:ph type="sldNum" sz="quarter" idx="10"/>
          </p:nvPr>
        </p:nvSpPr>
        <p:spPr/>
        <p:txBody>
          <a:bodyPr/>
          <a:lstStyle/>
          <a:p>
            <a:fld id="{3791C652-07F3-4C14-86C3-49CA8B885F74}" type="slidenum">
              <a:rPr lang="es-MX" smtClean="0"/>
              <a:pPr/>
              <a:t>4</a:t>
            </a:fld>
            <a:endParaRPr lang="es-MX"/>
          </a:p>
        </p:txBody>
      </p:sp>
    </p:spTree>
    <p:extLst>
      <p:ext uri="{BB962C8B-B14F-4D97-AF65-F5344CB8AC3E}">
        <p14:creationId xmlns:p14="http://schemas.microsoft.com/office/powerpoint/2010/main" val="257773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lgn="just">
              <a:buFont typeface="Arial" pitchFamily="34" charset="0"/>
              <a:buChar char="•"/>
            </a:pPr>
            <a:endParaRPr lang="es-MX" dirty="0"/>
          </a:p>
        </p:txBody>
      </p:sp>
      <p:sp>
        <p:nvSpPr>
          <p:cNvPr id="4" name="3 Marcador de número de diapositiva"/>
          <p:cNvSpPr>
            <a:spLocks noGrp="1"/>
          </p:cNvSpPr>
          <p:nvPr>
            <p:ph type="sldNum" sz="quarter" idx="10"/>
          </p:nvPr>
        </p:nvSpPr>
        <p:spPr/>
        <p:txBody>
          <a:bodyPr/>
          <a:lstStyle/>
          <a:p>
            <a:fld id="{3791C652-07F3-4C14-86C3-49CA8B885F74}" type="slidenum">
              <a:rPr lang="es-MX" smtClean="0"/>
              <a:pPr/>
              <a:t>5</a:t>
            </a:fld>
            <a:endParaRPr lang="es-MX"/>
          </a:p>
        </p:txBody>
      </p:sp>
    </p:spTree>
    <p:extLst>
      <p:ext uri="{BB962C8B-B14F-4D97-AF65-F5344CB8AC3E}">
        <p14:creationId xmlns:p14="http://schemas.microsoft.com/office/powerpoint/2010/main" val="286262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lgn="just">
              <a:lnSpc>
                <a:spcPct val="100000"/>
              </a:lnSpc>
              <a:buFont typeface="Arial" pitchFamily="34" charset="0"/>
              <a:buChar char="•"/>
            </a:pPr>
            <a:endParaRPr lang="es-MX" dirty="0"/>
          </a:p>
        </p:txBody>
      </p:sp>
      <p:sp>
        <p:nvSpPr>
          <p:cNvPr id="4" name="3 Marcador de número de diapositiva"/>
          <p:cNvSpPr>
            <a:spLocks noGrp="1"/>
          </p:cNvSpPr>
          <p:nvPr>
            <p:ph type="sldNum" sz="quarter" idx="10"/>
          </p:nvPr>
        </p:nvSpPr>
        <p:spPr/>
        <p:txBody>
          <a:bodyPr/>
          <a:lstStyle/>
          <a:p>
            <a:fld id="{3791C652-07F3-4C14-86C3-49CA8B885F74}" type="slidenum">
              <a:rPr lang="es-MX" smtClean="0"/>
              <a:pPr/>
              <a:t>6</a:t>
            </a:fld>
            <a:endParaRPr lang="es-MX"/>
          </a:p>
        </p:txBody>
      </p:sp>
    </p:spTree>
    <p:extLst>
      <p:ext uri="{BB962C8B-B14F-4D97-AF65-F5344CB8AC3E}">
        <p14:creationId xmlns:p14="http://schemas.microsoft.com/office/powerpoint/2010/main" val="2612138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791C652-07F3-4C14-86C3-49CA8B885F74}" type="slidenum">
              <a:rPr lang="es-MX" smtClean="0"/>
              <a:pPr/>
              <a:t>7</a:t>
            </a:fld>
            <a:endParaRPr lang="es-MX"/>
          </a:p>
        </p:txBody>
      </p:sp>
    </p:spTree>
    <p:extLst>
      <p:ext uri="{BB962C8B-B14F-4D97-AF65-F5344CB8AC3E}">
        <p14:creationId xmlns:p14="http://schemas.microsoft.com/office/powerpoint/2010/main" val="1948476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8</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96796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791C652-07F3-4C14-86C3-49CA8B885F74}" type="slidenum">
              <a:rPr lang="es-MX" smtClean="0"/>
              <a:pPr/>
              <a:t>9</a:t>
            </a:fld>
            <a:endParaRPr lang="es-MX"/>
          </a:p>
        </p:txBody>
      </p:sp>
      <p:sp>
        <p:nvSpPr>
          <p:cNvPr id="5" name="4 Marcador de notas"/>
          <p:cNvSpPr>
            <a:spLocks noGrp="1"/>
          </p:cNvSpPr>
          <p:nvPr>
            <p:ph type="body" sz="quarter" idx="11"/>
          </p:nvPr>
        </p:nvSpPr>
        <p:spPr/>
        <p:txBody>
          <a:bodyPr>
            <a:normAutofit/>
          </a:bodyPr>
          <a:lstStyle/>
          <a:p>
            <a:endParaRPr lang="es-MX"/>
          </a:p>
        </p:txBody>
      </p:sp>
    </p:spTree>
    <p:extLst>
      <p:ext uri="{BB962C8B-B14F-4D97-AF65-F5344CB8AC3E}">
        <p14:creationId xmlns:p14="http://schemas.microsoft.com/office/powerpoint/2010/main" val="278636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78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64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Só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789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759019"/>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687" r:id="rId3"/>
    <p:sldLayoutId id="2147483688"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3.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gif"/><Relationship Id="rId9" Type="http://schemas.openxmlformats.org/officeDocument/2006/relationships/image" Target="../media/image25.gif"/><Relationship Id="rId14"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7.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7 Rectángulo"/>
          <p:cNvSpPr/>
          <p:nvPr/>
        </p:nvSpPr>
        <p:spPr>
          <a:xfrm>
            <a:off x="0" y="3456384"/>
            <a:ext cx="9144000" cy="34290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7" name="8 Imagen"/>
          <p:cNvPicPr>
            <a:picLocks noChangeAspect="1"/>
          </p:cNvPicPr>
          <p:nvPr/>
        </p:nvPicPr>
        <p:blipFill>
          <a:blip r:embed="rId3" cstate="print"/>
          <a:srcRect/>
          <a:stretch>
            <a:fillRect/>
          </a:stretch>
        </p:blipFill>
        <p:spPr bwMode="auto">
          <a:xfrm>
            <a:off x="2933700" y="0"/>
            <a:ext cx="3276600" cy="3429000"/>
          </a:xfrm>
          <a:prstGeom prst="rect">
            <a:avLst/>
          </a:prstGeom>
          <a:noFill/>
          <a:ln w="9525">
            <a:noFill/>
            <a:miter lim="800000"/>
            <a:headEnd/>
            <a:tailEnd/>
          </a:ln>
        </p:spPr>
      </p:pic>
      <p:sp>
        <p:nvSpPr>
          <p:cNvPr id="9" name="10 CuadroTexto"/>
          <p:cNvSpPr txBox="1">
            <a:spLocks noChangeArrowheads="1"/>
          </p:cNvSpPr>
          <p:nvPr/>
        </p:nvSpPr>
        <p:spPr bwMode="auto">
          <a:xfrm>
            <a:off x="-1" y="3909672"/>
            <a:ext cx="9143999" cy="2123658"/>
          </a:xfrm>
          <a:prstGeom prst="rect">
            <a:avLst/>
          </a:prstGeom>
          <a:noFill/>
          <a:ln w="9525">
            <a:noFill/>
            <a:miter lim="800000"/>
            <a:headEnd/>
            <a:tailEnd/>
          </a:ln>
        </p:spPr>
        <p:txBody>
          <a:bodyPr wrap="square">
            <a:spAutoFit/>
          </a:bodyPr>
          <a:lstStyle/>
          <a:p>
            <a:pPr algn="ctr"/>
            <a:r>
              <a:rPr lang="es-MX" sz="4400" b="1" dirty="0">
                <a:solidFill>
                  <a:schemeClr val="bg1"/>
                </a:solidFill>
                <a:effectLst>
                  <a:outerShdw blurRad="38100" dist="38100" dir="2700000" algn="tl">
                    <a:srgbClr val="000000">
                      <a:alpha val="43137"/>
                    </a:srgbClr>
                  </a:outerShdw>
                </a:effectLst>
                <a:latin typeface="+mj-lt"/>
                <a:cs typeface="Times New Roman" pitchFamily="18" charset="0"/>
              </a:rPr>
              <a:t>Estrategia Nacional </a:t>
            </a:r>
            <a:r>
              <a:rPr lang="es-MX" sz="4400" b="1" dirty="0" smtClean="0">
                <a:solidFill>
                  <a:schemeClr val="bg1"/>
                </a:solidFill>
                <a:effectLst>
                  <a:outerShdw blurRad="38100" dist="38100" dir="2700000" algn="tl">
                    <a:srgbClr val="000000">
                      <a:alpha val="43137"/>
                    </a:srgbClr>
                  </a:outerShdw>
                </a:effectLst>
                <a:latin typeface="+mj-lt"/>
                <a:cs typeface="Times New Roman" pitchFamily="18" charset="0"/>
              </a:rPr>
              <a:t/>
            </a:r>
            <a:br>
              <a:rPr lang="es-MX" sz="44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s-MX" sz="4400" b="1" dirty="0" smtClean="0">
                <a:solidFill>
                  <a:schemeClr val="bg1"/>
                </a:solidFill>
                <a:effectLst>
                  <a:outerShdw blurRad="38100" dist="38100" dir="2700000" algn="tl">
                    <a:srgbClr val="000000">
                      <a:alpha val="43137"/>
                    </a:srgbClr>
                  </a:outerShdw>
                </a:effectLst>
                <a:latin typeface="+mj-lt"/>
                <a:cs typeface="Times New Roman" pitchFamily="18" charset="0"/>
              </a:rPr>
              <a:t>para </a:t>
            </a:r>
            <a:r>
              <a:rPr lang="es-MX" sz="4400" b="1" dirty="0">
                <a:solidFill>
                  <a:schemeClr val="bg1"/>
                </a:solidFill>
                <a:effectLst>
                  <a:outerShdw blurRad="38100" dist="38100" dir="2700000" algn="tl">
                    <a:srgbClr val="000000">
                      <a:alpha val="43137"/>
                    </a:srgbClr>
                  </a:outerShdw>
                </a:effectLst>
                <a:latin typeface="+mj-lt"/>
                <a:cs typeface="Times New Roman" pitchFamily="18" charset="0"/>
              </a:rPr>
              <a:t>la Prevención y Control </a:t>
            </a:r>
            <a:r>
              <a:rPr lang="es-MX" sz="4400" b="1" dirty="0" smtClean="0">
                <a:solidFill>
                  <a:schemeClr val="bg1"/>
                </a:solidFill>
                <a:effectLst>
                  <a:outerShdw blurRad="38100" dist="38100" dir="2700000" algn="tl">
                    <a:srgbClr val="000000">
                      <a:alpha val="43137"/>
                    </a:srgbClr>
                  </a:outerShdw>
                </a:effectLst>
                <a:latin typeface="+mj-lt"/>
                <a:cs typeface="Times New Roman" pitchFamily="18" charset="0"/>
              </a:rPr>
              <a:t/>
            </a:r>
            <a:br>
              <a:rPr lang="es-MX" sz="44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s-MX" sz="4400" b="1" dirty="0" smtClean="0">
                <a:solidFill>
                  <a:schemeClr val="bg1"/>
                </a:solidFill>
                <a:effectLst>
                  <a:outerShdw blurRad="38100" dist="38100" dir="2700000" algn="tl">
                    <a:srgbClr val="000000">
                      <a:alpha val="43137"/>
                    </a:srgbClr>
                  </a:outerShdw>
                </a:effectLst>
                <a:latin typeface="+mj-lt"/>
                <a:cs typeface="Times New Roman" pitchFamily="18" charset="0"/>
              </a:rPr>
              <a:t>de </a:t>
            </a:r>
            <a:r>
              <a:rPr lang="es-MX" sz="4400" b="1" dirty="0">
                <a:solidFill>
                  <a:schemeClr val="bg1"/>
                </a:solidFill>
                <a:effectLst>
                  <a:outerShdw blurRad="38100" dist="38100" dir="2700000" algn="tl">
                    <a:srgbClr val="000000">
                      <a:alpha val="43137"/>
                    </a:srgbClr>
                  </a:outerShdw>
                </a:effectLst>
                <a:latin typeface="+mj-lt"/>
                <a:cs typeface="Times New Roman" pitchFamily="18" charset="0"/>
              </a:rPr>
              <a:t>la Obesidad y la Diabetes</a:t>
            </a:r>
          </a:p>
        </p:txBody>
      </p:sp>
      <p:sp>
        <p:nvSpPr>
          <p:cNvPr id="8" name="7 Rectángulo"/>
          <p:cNvSpPr/>
          <p:nvPr/>
        </p:nvSpPr>
        <p:spPr>
          <a:xfrm>
            <a:off x="0" y="0"/>
            <a:ext cx="91440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1 Grupo"/>
          <p:cNvGrpSpPr/>
          <p:nvPr/>
        </p:nvGrpSpPr>
        <p:grpSpPr>
          <a:xfrm>
            <a:off x="-8046" y="114490"/>
            <a:ext cx="9150046" cy="3315072"/>
            <a:chOff x="-8046" y="114490"/>
            <a:chExt cx="9150046" cy="3315072"/>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6" y="474530"/>
              <a:ext cx="9150046" cy="295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5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6288" y="114490"/>
              <a:ext cx="1181649" cy="79570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4849" y="186498"/>
              <a:ext cx="2990248" cy="7028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38819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107504"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smtClean="0">
                <a:solidFill>
                  <a:schemeClr val="bg1"/>
                </a:solidFill>
                <a:effectLst>
                  <a:outerShdw blurRad="38100" dist="38100" dir="2700000" algn="tl">
                    <a:srgbClr val="000000">
                      <a:alpha val="43137"/>
                    </a:srgbClr>
                  </a:outerShdw>
                </a:effectLst>
              </a:rPr>
              <a:t>Actividades en proceso en </a:t>
            </a:r>
          </a:p>
          <a:p>
            <a:pPr fontAlgn="auto">
              <a:spcAft>
                <a:spcPts val="0"/>
              </a:spcAft>
              <a:defRPr/>
            </a:pPr>
            <a:r>
              <a:rPr lang="es-MX" sz="3200" b="1" dirty="0" smtClean="0">
                <a:solidFill>
                  <a:schemeClr val="bg1"/>
                </a:solidFill>
                <a:effectLst>
                  <a:outerShdw blurRad="38100" dist="38100" dir="2700000" algn="tl">
                    <a:srgbClr val="000000">
                      <a:alpha val="43137"/>
                    </a:srgbClr>
                  </a:outerShdw>
                </a:effectLst>
              </a:rPr>
              <a:t>Promoción de la Salud</a:t>
            </a:r>
            <a:endParaRPr lang="es-MX" sz="3200" b="1" dirty="0">
              <a:solidFill>
                <a:schemeClr val="bg1"/>
              </a:solidFill>
              <a:effectLst>
                <a:outerShdw blurRad="38100" dist="38100" dir="2700000" algn="tl">
                  <a:srgbClr val="000000">
                    <a:alpha val="43137"/>
                  </a:srgbClr>
                </a:outerShdw>
              </a:effectLst>
            </a:endParaRPr>
          </a:p>
        </p:txBody>
      </p:sp>
      <p:grpSp>
        <p:nvGrpSpPr>
          <p:cNvPr id="23" name="Grupo 22"/>
          <p:cNvGrpSpPr/>
          <p:nvPr/>
        </p:nvGrpSpPr>
        <p:grpSpPr>
          <a:xfrm>
            <a:off x="170332" y="1436209"/>
            <a:ext cx="8796630" cy="3330467"/>
            <a:chOff x="170332" y="1436209"/>
            <a:chExt cx="8796630" cy="3330467"/>
          </a:xfrm>
        </p:grpSpPr>
        <p:sp>
          <p:nvSpPr>
            <p:cNvPr id="9" name="Rectángulo 8"/>
            <p:cNvSpPr/>
            <p:nvPr/>
          </p:nvSpPr>
          <p:spPr>
            <a:xfrm>
              <a:off x="170332" y="1436209"/>
              <a:ext cx="2313436" cy="3144919"/>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effectLst>
                    <a:outerShdw blurRad="38100" dist="38100" dir="2700000" algn="tl">
                      <a:srgbClr val="000000">
                        <a:alpha val="43137"/>
                      </a:srgbClr>
                    </a:outerShdw>
                  </a:effectLst>
                  <a:latin typeface="+mj-lt"/>
                  <a:cs typeface="Arial" pitchFamily="34" charset="0"/>
                </a:rPr>
                <a:t>Acciones de concertación y posicionamiento </a:t>
              </a:r>
              <a:r>
                <a:rPr lang="es-MX" b="1" dirty="0" smtClean="0">
                  <a:effectLst>
                    <a:outerShdw blurRad="38100" dist="38100" dir="2700000" algn="tl">
                      <a:srgbClr val="000000">
                        <a:alpha val="43137"/>
                      </a:srgbClr>
                    </a:outerShdw>
                  </a:effectLst>
                  <a:latin typeface="+mj-lt"/>
                  <a:cs typeface="Arial" pitchFamily="34" charset="0"/>
                </a:rPr>
                <a:t/>
              </a:r>
              <a:br>
                <a:rPr lang="es-MX" b="1" dirty="0" smtClean="0">
                  <a:effectLst>
                    <a:outerShdw blurRad="38100" dist="38100" dir="2700000" algn="tl">
                      <a:srgbClr val="000000">
                        <a:alpha val="43137"/>
                      </a:srgbClr>
                    </a:outerShdw>
                  </a:effectLst>
                  <a:latin typeface="+mj-lt"/>
                  <a:cs typeface="Arial" pitchFamily="34" charset="0"/>
                </a:rPr>
              </a:br>
              <a:r>
                <a:rPr lang="es-MX" b="1" dirty="0" smtClean="0">
                  <a:effectLst>
                    <a:outerShdw blurRad="38100" dist="38100" dir="2700000" algn="tl">
                      <a:srgbClr val="000000">
                        <a:alpha val="43137"/>
                      </a:srgbClr>
                    </a:outerShdw>
                  </a:effectLst>
                  <a:latin typeface="+mj-lt"/>
                  <a:cs typeface="Arial" pitchFamily="34" charset="0"/>
                </a:rPr>
                <a:t>de </a:t>
              </a:r>
              <a:r>
                <a:rPr lang="es-MX" b="1" dirty="0">
                  <a:effectLst>
                    <a:outerShdw blurRad="38100" dist="38100" dir="2700000" algn="tl">
                      <a:srgbClr val="000000">
                        <a:alpha val="43137"/>
                      </a:srgbClr>
                    </a:outerShdw>
                  </a:effectLst>
                  <a:latin typeface="+mj-lt"/>
                  <a:cs typeface="Arial" pitchFamily="34" charset="0"/>
                </a:rPr>
                <a:t>la Estrategia</a:t>
              </a:r>
            </a:p>
          </p:txBody>
        </p:sp>
        <p:sp>
          <p:nvSpPr>
            <p:cNvPr id="10" name="CuadroTexto 9"/>
            <p:cNvSpPr txBox="1"/>
            <p:nvPr/>
          </p:nvSpPr>
          <p:spPr>
            <a:xfrm>
              <a:off x="2499553" y="1451528"/>
              <a:ext cx="4952767" cy="2970044"/>
            </a:xfrm>
            <a:prstGeom prst="rect">
              <a:avLst/>
            </a:prstGeom>
            <a:noFill/>
          </p:spPr>
          <p:txBody>
            <a:bodyPr wrap="square" rtlCol="0">
              <a:spAutoFit/>
            </a:bodyPr>
            <a:lstStyle/>
            <a:p>
              <a:pPr marL="285750" indent="-285750" algn="just">
                <a:buClr>
                  <a:schemeClr val="accent3">
                    <a:lumMod val="50000"/>
                  </a:schemeClr>
                </a:buClr>
                <a:buSzPct val="150000"/>
                <a:buFont typeface="Arial" panose="020B0604020202020204" pitchFamily="34" charset="0"/>
                <a:buChar char="•"/>
              </a:pPr>
              <a:r>
                <a:rPr lang="es-MX" sz="1700" dirty="0"/>
                <a:t>COMEXICO, Asociación Nacional de Productores Refrescos y Aguas Carbonatadas A.C., FEMSA, UNILEVER, NESTLÉ, Asociación Nacional de las industrias Azucarera y Alcoholera, Asociación Mexicana de la industria  Salinera y de McDonald’s, </a:t>
              </a:r>
              <a:r>
                <a:rPr lang="es-MX" sz="1700" dirty="0" err="1"/>
                <a:t>ONG´s</a:t>
              </a:r>
              <a:r>
                <a:rPr lang="es-MX" sz="1700" dirty="0"/>
                <a:t> y académicos entre otros para su </a:t>
              </a:r>
              <a:r>
                <a:rPr lang="es-MX" sz="1700" dirty="0" smtClean="0"/>
                <a:t>sensibilización.</a:t>
              </a:r>
            </a:p>
            <a:p>
              <a:pPr marL="285750" indent="-285750" algn="just">
                <a:buClr>
                  <a:schemeClr val="accent3">
                    <a:lumMod val="50000"/>
                  </a:schemeClr>
                </a:buClr>
                <a:buSzPct val="150000"/>
                <a:buFont typeface="Arial" panose="020B0604020202020204" pitchFamily="34" charset="0"/>
                <a:buChar char="•"/>
              </a:pPr>
              <a:r>
                <a:rPr lang="es-MX" sz="1700" dirty="0"/>
                <a:t>Presentación de la Estrategia </a:t>
              </a:r>
              <a:r>
                <a:rPr lang="es-MX" sz="1700" dirty="0" smtClean="0"/>
                <a:t>al </a:t>
              </a:r>
              <a:r>
                <a:rPr lang="es-MX" sz="1700" dirty="0"/>
                <a:t>Sistema Nacional de Salud y el Consejo Nacional para la Prevención de Enfermedades Crónicas con la finalidad de </a:t>
              </a:r>
              <a:r>
                <a:rPr lang="es-MX" sz="1700" dirty="0" smtClean="0"/>
                <a:t>alinear </a:t>
              </a:r>
              <a:r>
                <a:rPr lang="es-MX" sz="1700" dirty="0"/>
                <a:t>acciones institucionales en torno a sus ejes</a:t>
              </a:r>
              <a:r>
                <a:rPr lang="es-MX" sz="1700" dirty="0" smtClean="0"/>
                <a:t>.</a:t>
              </a:r>
              <a:endParaRPr lang="es-MX" sz="1700" dirty="0"/>
            </a:p>
          </p:txBody>
        </p:sp>
        <p:pic>
          <p:nvPicPr>
            <p:cNvPr id="27" name="Picture 2" descr="http://negociosverdestec.files.wordpress.com/2012/08/nest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0723" y="2722094"/>
              <a:ext cx="484914" cy="48745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l="14563" t="27950" r="14563" b="40550"/>
            <a:stretch/>
          </p:blipFill>
          <p:spPr>
            <a:xfrm>
              <a:off x="7822660" y="1523115"/>
              <a:ext cx="936104" cy="312035"/>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2632" y="1931872"/>
              <a:ext cx="633032" cy="633032"/>
            </a:xfrm>
            <a:prstGeom prst="rect">
              <a:avLst/>
            </a:prstGeom>
          </p:spPr>
        </p:pic>
        <p:pic>
          <p:nvPicPr>
            <p:cNvPr id="7" name="Imagen 6"/>
            <p:cNvPicPr>
              <a:picLocks noChangeAspect="1"/>
            </p:cNvPicPr>
            <p:nvPr/>
          </p:nvPicPr>
          <p:blipFill rotWithShape="1">
            <a:blip r:embed="rId6" cstate="print">
              <a:extLst>
                <a:ext uri="{28A0092B-C50C-407E-A947-70E740481C1C}">
                  <a14:useLocalDpi xmlns:a14="http://schemas.microsoft.com/office/drawing/2010/main" val="0"/>
                </a:ext>
              </a:extLst>
            </a:blip>
            <a:srcRect l="7254" t="28276" r="6033" b="30448"/>
            <a:stretch/>
          </p:blipFill>
          <p:spPr>
            <a:xfrm>
              <a:off x="7725989" y="3364792"/>
              <a:ext cx="1182070" cy="316329"/>
            </a:xfrm>
            <a:prstGeom prst="rect">
              <a:avLst/>
            </a:prstGeom>
          </p:spPr>
        </p:pic>
        <p:pic>
          <p:nvPicPr>
            <p:cNvPr id="8" name="Imagen 7"/>
            <p:cNvPicPr>
              <a:picLocks noChangeAspect="1"/>
            </p:cNvPicPr>
            <p:nvPr/>
          </p:nvPicPr>
          <p:blipFill rotWithShape="1">
            <a:blip r:embed="rId7" cstate="print">
              <a:extLst>
                <a:ext uri="{28A0092B-C50C-407E-A947-70E740481C1C}">
                  <a14:useLocalDpi xmlns:a14="http://schemas.microsoft.com/office/drawing/2010/main" val="0"/>
                </a:ext>
              </a:extLst>
            </a:blip>
            <a:srcRect l="13842" t="12201" r="12746" b="11151"/>
            <a:stretch/>
          </p:blipFill>
          <p:spPr>
            <a:xfrm>
              <a:off x="8405975" y="1953679"/>
              <a:ext cx="560987" cy="611225"/>
            </a:xfrm>
            <a:prstGeom prst="rect">
              <a:avLst/>
            </a:prstGeom>
          </p:spPr>
        </p:pic>
        <p:pic>
          <p:nvPicPr>
            <p:cNvPr id="13" name="Imagen 12"/>
            <p:cNvPicPr>
              <a:picLocks noChangeAspect="1"/>
            </p:cNvPicPr>
            <p:nvPr/>
          </p:nvPicPr>
          <p:blipFill rotWithShape="1">
            <a:blip r:embed="rId8" cstate="print">
              <a:extLst>
                <a:ext uri="{28A0092B-C50C-407E-A947-70E740481C1C}">
                  <a14:useLocalDpi xmlns:a14="http://schemas.microsoft.com/office/drawing/2010/main" val="0"/>
                </a:ext>
              </a:extLst>
            </a:blip>
            <a:srcRect t="15859" b="59755"/>
            <a:stretch/>
          </p:blipFill>
          <p:spPr>
            <a:xfrm>
              <a:off x="7725989" y="3740662"/>
              <a:ext cx="1171334" cy="340583"/>
            </a:xfrm>
            <a:prstGeom prst="rect">
              <a:avLst/>
            </a:prstGeom>
          </p:spPr>
        </p:pic>
        <p:pic>
          <p:nvPicPr>
            <p:cNvPr id="15" name="Imagen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95918" y="4176126"/>
              <a:ext cx="590550" cy="590550"/>
            </a:xfrm>
            <a:prstGeom prst="rect">
              <a:avLst/>
            </a:prstGeom>
          </p:spPr>
        </p:pic>
        <p:pic>
          <p:nvPicPr>
            <p:cNvPr id="26" name="Picture 2" descr="http://www.valdtoner.com.mx/attachments/Image/Mc_Donald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67739" y="2716262"/>
              <a:ext cx="599223" cy="4934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upo 24"/>
          <p:cNvGrpSpPr/>
          <p:nvPr/>
        </p:nvGrpSpPr>
        <p:grpSpPr>
          <a:xfrm>
            <a:off x="170332" y="4852143"/>
            <a:ext cx="8933611" cy="1941317"/>
            <a:chOff x="170332" y="4852143"/>
            <a:chExt cx="8933611" cy="1941317"/>
          </a:xfrm>
        </p:grpSpPr>
        <p:sp>
          <p:nvSpPr>
            <p:cNvPr id="16" name="Rectángulo 15"/>
            <p:cNvSpPr/>
            <p:nvPr/>
          </p:nvSpPr>
          <p:spPr>
            <a:xfrm>
              <a:off x="170332" y="4852143"/>
              <a:ext cx="2313436" cy="1754327"/>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effectLst>
                    <a:outerShdw blurRad="38100" dist="38100" dir="2700000" algn="tl">
                      <a:srgbClr val="000000">
                        <a:alpha val="43137"/>
                      </a:srgbClr>
                    </a:outerShdw>
                  </a:effectLst>
                  <a:latin typeface="+mj-lt"/>
                  <a:cs typeface="Arial" pitchFamily="34" charset="0"/>
                </a:rPr>
                <a:t>Acciones de concertación y posicionamiento de la Estrategia</a:t>
              </a:r>
            </a:p>
          </p:txBody>
        </p:sp>
        <p:sp>
          <p:nvSpPr>
            <p:cNvPr id="17" name="CuadroTexto 16"/>
            <p:cNvSpPr txBox="1"/>
            <p:nvPr/>
          </p:nvSpPr>
          <p:spPr>
            <a:xfrm>
              <a:off x="2483769" y="4852144"/>
              <a:ext cx="4968552" cy="1754326"/>
            </a:xfrm>
            <a:prstGeom prst="rect">
              <a:avLst/>
            </a:prstGeom>
            <a:noFill/>
          </p:spPr>
          <p:txBody>
            <a:bodyPr wrap="square" rtlCol="0">
              <a:spAutoFit/>
            </a:bodyPr>
            <a:lstStyle/>
            <a:p>
              <a:pPr marL="285750" indent="-285750" algn="just">
                <a:buClr>
                  <a:schemeClr val="accent3">
                    <a:lumMod val="50000"/>
                  </a:schemeClr>
                </a:buClr>
                <a:buSzPct val="150000"/>
                <a:buFont typeface="Arial" panose="020B0604020202020204" pitchFamily="34" charset="0"/>
                <a:buChar char="•"/>
              </a:pPr>
              <a:r>
                <a:rPr lang="es-MX" dirty="0" smtClean="0"/>
                <a:t>Ajustes a la </a:t>
              </a:r>
              <a:r>
                <a:rPr lang="es-MX" dirty="0" err="1" smtClean="0"/>
                <a:t>currícula</a:t>
              </a:r>
              <a:r>
                <a:rPr lang="es-MX" dirty="0" smtClean="0"/>
                <a:t> de la carrera de Medicina y Ciencias de la Salud y educación médica continua.</a:t>
              </a:r>
              <a:endParaRPr lang="es-MX" dirty="0"/>
            </a:p>
            <a:p>
              <a:pPr marL="285750" indent="-285750" algn="just">
                <a:buClr>
                  <a:schemeClr val="accent3">
                    <a:lumMod val="50000"/>
                  </a:schemeClr>
                </a:buClr>
                <a:buSzPct val="150000"/>
                <a:buFont typeface="Arial" panose="020B0604020202020204" pitchFamily="34" charset="0"/>
                <a:buChar char="•"/>
              </a:pPr>
              <a:r>
                <a:rPr lang="es-MX" dirty="0"/>
                <a:t>Presentación y discusión de la Estrategia con expertos de la OMS, la OPS y la OCDE para </a:t>
              </a:r>
              <a:r>
                <a:rPr lang="es-MX" dirty="0" smtClean="0"/>
                <a:t>enriquecerla.</a:t>
              </a:r>
              <a:endParaRPr lang="es-MX" dirty="0"/>
            </a:p>
          </p:txBody>
        </p:sp>
        <p:pic>
          <p:nvPicPr>
            <p:cNvPr id="18" name="Imagen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52320" y="4886984"/>
              <a:ext cx="711345" cy="674392"/>
            </a:xfrm>
            <a:prstGeom prst="rect">
              <a:avLst/>
            </a:prstGeom>
          </p:spPr>
        </p:pic>
        <p:pic>
          <p:nvPicPr>
            <p:cNvPr id="19" name="Imagen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86849" y="4928288"/>
              <a:ext cx="789046" cy="591785"/>
            </a:xfrm>
            <a:prstGeom prst="rect">
              <a:avLst/>
            </a:prstGeom>
          </p:spPr>
        </p:pic>
        <p:pic>
          <p:nvPicPr>
            <p:cNvPr id="20" name="Imagen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84545" y="5585045"/>
              <a:ext cx="1519398" cy="615756"/>
            </a:xfrm>
            <a:prstGeom prst="rect">
              <a:avLst/>
            </a:prstGeom>
          </p:spPr>
        </p:pic>
        <p:pic>
          <p:nvPicPr>
            <p:cNvPr id="21" name="Imagen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42256" y="6260428"/>
              <a:ext cx="530820" cy="533032"/>
            </a:xfrm>
            <a:prstGeom prst="rect">
              <a:avLst/>
            </a:prstGeom>
          </p:spPr>
        </p:pic>
      </p:grpSp>
    </p:spTree>
    <p:extLst>
      <p:ext uri="{BB962C8B-B14F-4D97-AF65-F5344CB8AC3E}">
        <p14:creationId xmlns:p14="http://schemas.microsoft.com/office/powerpoint/2010/main" val="12647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107504"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smtClean="0">
                <a:solidFill>
                  <a:schemeClr val="bg1"/>
                </a:solidFill>
                <a:effectLst>
                  <a:outerShdw blurRad="38100" dist="38100" dir="2700000" algn="tl">
                    <a:srgbClr val="000000">
                      <a:alpha val="43137"/>
                    </a:srgbClr>
                  </a:outerShdw>
                </a:effectLst>
              </a:rPr>
              <a:t>Actividades pendientes para</a:t>
            </a:r>
          </a:p>
          <a:p>
            <a:pPr fontAlgn="auto">
              <a:spcAft>
                <a:spcPts val="0"/>
              </a:spcAft>
              <a:defRPr/>
            </a:pPr>
            <a:r>
              <a:rPr lang="es-MX" sz="3200" b="1" dirty="0" smtClean="0">
                <a:solidFill>
                  <a:schemeClr val="bg1"/>
                </a:solidFill>
                <a:effectLst>
                  <a:outerShdw blurRad="38100" dist="38100" dir="2700000" algn="tl">
                    <a:srgbClr val="000000">
                      <a:alpha val="43137"/>
                    </a:srgbClr>
                  </a:outerShdw>
                </a:effectLst>
              </a:rPr>
              <a:t>Promoción de la Salud</a:t>
            </a:r>
            <a:endParaRPr lang="es-MX" sz="3200" b="1" dirty="0">
              <a:solidFill>
                <a:schemeClr val="bg1"/>
              </a:solidFill>
              <a:effectLst>
                <a:outerShdw blurRad="38100" dist="38100" dir="2700000" algn="tl">
                  <a:srgbClr val="000000">
                    <a:alpha val="43137"/>
                  </a:srgbClr>
                </a:outerShdw>
              </a:effectLst>
            </a:endParaRPr>
          </a:p>
        </p:txBody>
      </p:sp>
      <p:grpSp>
        <p:nvGrpSpPr>
          <p:cNvPr id="2" name="Grupo 1"/>
          <p:cNvGrpSpPr/>
          <p:nvPr/>
        </p:nvGrpSpPr>
        <p:grpSpPr>
          <a:xfrm>
            <a:off x="170332" y="1662959"/>
            <a:ext cx="8794156" cy="1920783"/>
            <a:chOff x="170332" y="1662959"/>
            <a:chExt cx="8794156" cy="1920783"/>
          </a:xfrm>
        </p:grpSpPr>
        <p:sp>
          <p:nvSpPr>
            <p:cNvPr id="9" name="Rectángulo 8"/>
            <p:cNvSpPr/>
            <p:nvPr/>
          </p:nvSpPr>
          <p:spPr>
            <a:xfrm>
              <a:off x="170332" y="1662959"/>
              <a:ext cx="2313436" cy="1920783"/>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effectLst>
                    <a:outerShdw blurRad="38100" dist="38100" dir="2700000" algn="tl">
                      <a:srgbClr val="000000">
                        <a:alpha val="43137"/>
                      </a:srgbClr>
                    </a:outerShdw>
                  </a:effectLst>
                  <a:latin typeface="+mj-lt"/>
                  <a:cs typeface="Arial" pitchFamily="34" charset="0"/>
                </a:rPr>
                <a:t>Desarrollar campañas de comunicación que incidan en el cambio conductual de la población</a:t>
              </a:r>
            </a:p>
          </p:txBody>
        </p:sp>
        <p:sp>
          <p:nvSpPr>
            <p:cNvPr id="10" name="CuadroTexto 9"/>
            <p:cNvSpPr txBox="1"/>
            <p:nvPr/>
          </p:nvSpPr>
          <p:spPr>
            <a:xfrm>
              <a:off x="2499553" y="1739357"/>
              <a:ext cx="6464935" cy="1785104"/>
            </a:xfrm>
            <a:prstGeom prst="rect">
              <a:avLst/>
            </a:prstGeom>
            <a:noFill/>
          </p:spPr>
          <p:txBody>
            <a:bodyPr wrap="square" rtlCol="0">
              <a:spAutoFit/>
            </a:bodyPr>
            <a:lstStyle/>
            <a:p>
              <a:pPr marL="285750" indent="-285750" algn="just">
                <a:spcBef>
                  <a:spcPts val="1200"/>
                </a:spcBef>
                <a:buClr>
                  <a:schemeClr val="accent3">
                    <a:lumMod val="50000"/>
                  </a:schemeClr>
                </a:buClr>
                <a:buSzPct val="150000"/>
                <a:buFont typeface="Arial" panose="020B0604020202020204" pitchFamily="34" charset="0"/>
                <a:buChar char="•"/>
              </a:pPr>
              <a:r>
                <a:rPr lang="es-MX" sz="2000" dirty="0"/>
                <a:t>Poner en marcha la campaña de comunicación en los tres principales centros urbanos del país (Guadalajara, D.F .y Monterrey</a:t>
              </a:r>
              <a:r>
                <a:rPr lang="es-MX" sz="2000" dirty="0" smtClean="0"/>
                <a:t>).</a:t>
              </a:r>
              <a:endParaRPr lang="es-MX" sz="2000" dirty="0"/>
            </a:p>
            <a:p>
              <a:pPr marL="285750" indent="-285750" algn="just">
                <a:spcBef>
                  <a:spcPts val="1200"/>
                </a:spcBef>
                <a:buClr>
                  <a:schemeClr val="accent3">
                    <a:lumMod val="50000"/>
                  </a:schemeClr>
                </a:buClr>
                <a:buSzPct val="150000"/>
                <a:buFont typeface="Arial" panose="020B0604020202020204" pitchFamily="34" charset="0"/>
                <a:buChar char="•"/>
              </a:pPr>
              <a:r>
                <a:rPr lang="es-MX" sz="2000" dirty="0"/>
                <a:t>Expandir la campaña a todo el país a través de todos los medios de </a:t>
              </a:r>
              <a:r>
                <a:rPr lang="es-MX" sz="2000" dirty="0" smtClean="0"/>
                <a:t>comunicación.</a:t>
              </a:r>
              <a:endParaRPr lang="es-MX" sz="2000" dirty="0"/>
            </a:p>
          </p:txBody>
        </p:sp>
      </p:grpSp>
      <p:grpSp>
        <p:nvGrpSpPr>
          <p:cNvPr id="3" name="Grupo 2"/>
          <p:cNvGrpSpPr/>
          <p:nvPr/>
        </p:nvGrpSpPr>
        <p:grpSpPr>
          <a:xfrm>
            <a:off x="170332" y="4149080"/>
            <a:ext cx="8798975" cy="1953334"/>
            <a:chOff x="170332" y="4149080"/>
            <a:chExt cx="8798975" cy="1953334"/>
          </a:xfrm>
        </p:grpSpPr>
        <p:sp>
          <p:nvSpPr>
            <p:cNvPr id="16" name="Rectángulo 15"/>
            <p:cNvSpPr/>
            <p:nvPr/>
          </p:nvSpPr>
          <p:spPr>
            <a:xfrm>
              <a:off x="170332" y="4149080"/>
              <a:ext cx="2313436" cy="1953334"/>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effectLst>
                    <a:outerShdw blurRad="38100" dist="38100" dir="2700000" algn="tl">
                      <a:srgbClr val="000000">
                        <a:alpha val="43137"/>
                      </a:srgbClr>
                    </a:outerShdw>
                  </a:effectLst>
                  <a:latin typeface="+mj-lt"/>
                  <a:cs typeface="Arial" pitchFamily="34" charset="0"/>
                </a:rPr>
                <a:t>Acciones de concertación y posicionamiento </a:t>
              </a:r>
              <a:r>
                <a:rPr lang="es-MX" b="1" dirty="0" smtClean="0">
                  <a:effectLst>
                    <a:outerShdw blurRad="38100" dist="38100" dir="2700000" algn="tl">
                      <a:srgbClr val="000000">
                        <a:alpha val="43137"/>
                      </a:srgbClr>
                    </a:outerShdw>
                  </a:effectLst>
                  <a:latin typeface="+mj-lt"/>
                  <a:cs typeface="Arial" pitchFamily="34" charset="0"/>
                </a:rPr>
                <a:t/>
              </a:r>
              <a:br>
                <a:rPr lang="es-MX" b="1" dirty="0" smtClean="0">
                  <a:effectLst>
                    <a:outerShdw blurRad="38100" dist="38100" dir="2700000" algn="tl">
                      <a:srgbClr val="000000">
                        <a:alpha val="43137"/>
                      </a:srgbClr>
                    </a:outerShdw>
                  </a:effectLst>
                  <a:latin typeface="+mj-lt"/>
                  <a:cs typeface="Arial" pitchFamily="34" charset="0"/>
                </a:rPr>
              </a:br>
              <a:r>
                <a:rPr lang="es-MX" b="1" dirty="0" smtClean="0">
                  <a:effectLst>
                    <a:outerShdw blurRad="38100" dist="38100" dir="2700000" algn="tl">
                      <a:srgbClr val="000000">
                        <a:alpha val="43137"/>
                      </a:srgbClr>
                    </a:outerShdw>
                  </a:effectLst>
                  <a:latin typeface="+mj-lt"/>
                  <a:cs typeface="Arial" pitchFamily="34" charset="0"/>
                </a:rPr>
                <a:t>de </a:t>
              </a:r>
              <a:r>
                <a:rPr lang="es-MX" b="1" dirty="0">
                  <a:effectLst>
                    <a:outerShdw blurRad="38100" dist="38100" dir="2700000" algn="tl">
                      <a:srgbClr val="000000">
                        <a:alpha val="43137"/>
                      </a:srgbClr>
                    </a:outerShdw>
                  </a:effectLst>
                  <a:latin typeface="+mj-lt"/>
                  <a:cs typeface="Arial" pitchFamily="34" charset="0"/>
                </a:rPr>
                <a:t>la Estrategia</a:t>
              </a:r>
            </a:p>
          </p:txBody>
        </p:sp>
        <p:sp>
          <p:nvSpPr>
            <p:cNvPr id="17" name="CuadroTexto 16"/>
            <p:cNvSpPr txBox="1"/>
            <p:nvPr/>
          </p:nvSpPr>
          <p:spPr>
            <a:xfrm>
              <a:off x="2483768" y="4617916"/>
              <a:ext cx="6485539" cy="1015663"/>
            </a:xfrm>
            <a:prstGeom prst="rect">
              <a:avLst/>
            </a:prstGeom>
            <a:noFill/>
          </p:spPr>
          <p:txBody>
            <a:bodyPr wrap="square" rtlCol="0">
              <a:spAutoFit/>
            </a:bodyPr>
            <a:lstStyle/>
            <a:p>
              <a:pPr marL="285750" indent="-285750" algn="just">
                <a:spcBef>
                  <a:spcPts val="1200"/>
                </a:spcBef>
                <a:buClr>
                  <a:schemeClr val="accent3">
                    <a:lumMod val="50000"/>
                  </a:schemeClr>
                </a:buClr>
                <a:buSzPct val="150000"/>
                <a:buFont typeface="Arial" panose="020B0604020202020204" pitchFamily="34" charset="0"/>
                <a:buChar char="•"/>
              </a:pPr>
              <a:r>
                <a:rPr lang="es-MX" sz="2000" dirty="0"/>
                <a:t>Intercambio de puntos de vista con expertos y líderes de opinión sobre el problema de la obesidad y la diabetes y la naturaleza integral de la Estrategia</a:t>
              </a:r>
              <a:r>
                <a:rPr lang="es-MX" sz="2000" dirty="0" smtClean="0"/>
                <a:t>.</a:t>
              </a:r>
              <a:endParaRPr lang="es-MX" sz="2000" dirty="0"/>
            </a:p>
          </p:txBody>
        </p:sp>
      </p:grpSp>
    </p:spTree>
    <p:extLst>
      <p:ext uri="{BB962C8B-B14F-4D97-AF65-F5344CB8AC3E}">
        <p14:creationId xmlns:p14="http://schemas.microsoft.com/office/powerpoint/2010/main" val="13412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CuadroTexto"/>
          <p:cNvSpPr txBox="1"/>
          <p:nvPr/>
        </p:nvSpPr>
        <p:spPr>
          <a:xfrm>
            <a:off x="33267" y="6415518"/>
            <a:ext cx="9143999" cy="369332"/>
          </a:xfrm>
          <a:prstGeom prst="rect">
            <a:avLst/>
          </a:prstGeom>
          <a:noFill/>
        </p:spPr>
        <p:txBody>
          <a:bodyPr wrap="square" rtlCol="0">
            <a:spAutoFit/>
          </a:bodyPr>
          <a:lstStyle/>
          <a:p>
            <a:pPr algn="ctr"/>
            <a:r>
              <a:rPr lang="es-MX" b="1" dirty="0" smtClean="0">
                <a:solidFill>
                  <a:schemeClr val="bg1"/>
                </a:solidFill>
                <a:latin typeface="+mn-lt"/>
                <a:cs typeface="Times New Roman" pitchFamily="18" charset="0"/>
              </a:rPr>
              <a:t>Julio, 2013</a:t>
            </a:r>
            <a:endParaRPr lang="es-MX" b="1" dirty="0">
              <a:solidFill>
                <a:schemeClr val="bg1"/>
              </a:solidFill>
              <a:latin typeface="+mn-lt"/>
              <a:cs typeface="Times New Roman" pitchFamily="18" charset="0"/>
            </a:endParaRPr>
          </a:p>
        </p:txBody>
      </p:sp>
      <p:sp>
        <p:nvSpPr>
          <p:cNvPr id="11" name="7 Rectángulo"/>
          <p:cNvSpPr/>
          <p:nvPr/>
        </p:nvSpPr>
        <p:spPr>
          <a:xfrm>
            <a:off x="-8286" y="3397150"/>
            <a:ext cx="9144000" cy="168803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MX" sz="4400" b="1" dirty="0" smtClean="0">
                <a:solidFill>
                  <a:schemeClr val="tx1">
                    <a:lumMod val="65000"/>
                    <a:lumOff val="35000"/>
                  </a:schemeClr>
                </a:solidFill>
                <a:effectLst>
                  <a:outerShdw blurRad="38100" dist="38100" dir="2700000" algn="tl">
                    <a:srgbClr val="000000">
                      <a:alpha val="43137"/>
                    </a:srgbClr>
                  </a:outerShdw>
                </a:effectLst>
                <a:cs typeface="Times New Roman" pitchFamily="18" charset="0"/>
              </a:rPr>
              <a:t>Prevención y Atención Médica</a:t>
            </a:r>
            <a:endParaRPr lang="es-MX" sz="4400" b="1" dirty="0">
              <a:solidFill>
                <a:schemeClr val="tx1">
                  <a:lumMod val="65000"/>
                  <a:lumOff val="35000"/>
                </a:schemeClr>
              </a:solidFill>
              <a:effectLst>
                <a:outerShdw blurRad="38100" dist="38100" dir="2700000" algn="tl">
                  <a:srgbClr val="000000">
                    <a:alpha val="43137"/>
                  </a:srgbClr>
                </a:outerShdw>
              </a:effectLst>
              <a:cs typeface="Times New Roman" pitchFamily="18" charset="0"/>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122602"/>
            <a:ext cx="3685213" cy="86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4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745276"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smtClean="0">
                <a:solidFill>
                  <a:schemeClr val="bg1"/>
                </a:solidFill>
                <a:effectLst>
                  <a:outerShdw blurRad="38100" dist="38100" dir="2700000" algn="tl">
                    <a:srgbClr val="000000">
                      <a:alpha val="43137"/>
                    </a:srgbClr>
                  </a:outerShdw>
                </a:effectLst>
              </a:rPr>
              <a:t>Actividades en proceso en Prevención y Atención Médica</a:t>
            </a:r>
            <a:endParaRPr lang="es-MX" sz="3200" b="1" dirty="0">
              <a:solidFill>
                <a:schemeClr val="bg1"/>
              </a:solidFill>
              <a:effectLst>
                <a:outerShdw blurRad="38100" dist="38100" dir="2700000" algn="tl">
                  <a:srgbClr val="000000">
                    <a:alpha val="43137"/>
                  </a:srgbClr>
                </a:outerShdw>
              </a:effectLst>
            </a:endParaRPr>
          </a:p>
        </p:txBody>
      </p:sp>
      <p:grpSp>
        <p:nvGrpSpPr>
          <p:cNvPr id="2" name="Grupo 1"/>
          <p:cNvGrpSpPr/>
          <p:nvPr/>
        </p:nvGrpSpPr>
        <p:grpSpPr>
          <a:xfrm>
            <a:off x="170332" y="1692350"/>
            <a:ext cx="8794156" cy="2384722"/>
            <a:chOff x="170332" y="1662959"/>
            <a:chExt cx="8794156" cy="2384722"/>
          </a:xfrm>
        </p:grpSpPr>
        <p:sp>
          <p:nvSpPr>
            <p:cNvPr id="9" name="Rectángulo 8"/>
            <p:cNvSpPr/>
            <p:nvPr/>
          </p:nvSpPr>
          <p:spPr>
            <a:xfrm>
              <a:off x="170332" y="1662959"/>
              <a:ext cx="2313436" cy="2054073"/>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66750">
                <a:lnSpc>
                  <a:spcPct val="90000"/>
                </a:lnSpc>
                <a:spcBef>
                  <a:spcPct val="0"/>
                </a:spcBef>
                <a:spcAft>
                  <a:spcPct val="35000"/>
                </a:spcAft>
              </a:pPr>
              <a:r>
                <a:rPr lang="es-ES" b="1" dirty="0">
                  <a:effectLst>
                    <a:outerShdw blurRad="38100" dist="38100" dir="2700000" algn="tl">
                      <a:srgbClr val="000000">
                        <a:alpha val="43137"/>
                      </a:srgbClr>
                    </a:outerShdw>
                  </a:effectLst>
                  <a:latin typeface="+mj-lt"/>
                </a:rPr>
                <a:t>Información epidemiológica y carga de enfermedad</a:t>
              </a:r>
              <a:endParaRPr lang="es-MX" b="1" dirty="0">
                <a:effectLst>
                  <a:outerShdw blurRad="38100" dist="38100" dir="2700000" algn="tl">
                    <a:srgbClr val="000000">
                      <a:alpha val="43137"/>
                    </a:srgbClr>
                  </a:outerShdw>
                </a:effectLst>
                <a:latin typeface="+mj-lt"/>
              </a:endParaRPr>
            </a:p>
          </p:txBody>
        </p:sp>
        <p:sp>
          <p:nvSpPr>
            <p:cNvPr id="10" name="CuadroTexto 9"/>
            <p:cNvSpPr txBox="1"/>
            <p:nvPr/>
          </p:nvSpPr>
          <p:spPr>
            <a:xfrm>
              <a:off x="2499553" y="1739357"/>
              <a:ext cx="6464935" cy="2308324"/>
            </a:xfrm>
            <a:prstGeom prst="rect">
              <a:avLst/>
            </a:prstGeom>
            <a:noFill/>
          </p:spPr>
          <p:txBody>
            <a:bodyPr wrap="square" rtlCol="0">
              <a:spAutoFit/>
            </a:bodyPr>
            <a:lstStyle/>
            <a:p>
              <a:pPr marL="285750" indent="-285750" algn="just">
                <a:buClr>
                  <a:schemeClr val="accent3">
                    <a:lumMod val="50000"/>
                  </a:schemeClr>
                </a:buClr>
                <a:buSzPct val="150000"/>
                <a:buFont typeface="Arial" panose="020B0604020202020204" pitchFamily="34" charset="0"/>
                <a:buChar char="•"/>
              </a:pPr>
              <a:r>
                <a:rPr lang="es-MX" dirty="0"/>
                <a:t>Diseñar, desarrollar e implementar un monitor del comportamiento epidemiológico de la obesidad y la diabetes (observatorio).</a:t>
              </a:r>
            </a:p>
            <a:p>
              <a:pPr marL="285750" indent="-285750" algn="just">
                <a:buClr>
                  <a:schemeClr val="accent3">
                    <a:lumMod val="50000"/>
                  </a:schemeClr>
                </a:buClr>
                <a:buSzPct val="150000"/>
                <a:buFont typeface="Arial" panose="020B0604020202020204" pitchFamily="34" charset="0"/>
                <a:buChar char="•"/>
              </a:pPr>
              <a:r>
                <a:rPr lang="es-MX" dirty="0"/>
                <a:t>Preparar lo sistemas de vigilancia para diabetes mellitus tipo2, hipertensión, </a:t>
              </a:r>
              <a:r>
                <a:rPr lang="es-MX" dirty="0" err="1"/>
                <a:t>dislipidemias</a:t>
              </a:r>
              <a:r>
                <a:rPr lang="es-MX" dirty="0"/>
                <a:t>, sobrepeso y </a:t>
              </a:r>
              <a:r>
                <a:rPr lang="es-MX" dirty="0" smtClean="0"/>
                <a:t>obesidad.</a:t>
              </a:r>
            </a:p>
            <a:p>
              <a:pPr marL="285750" indent="-285750" algn="just">
                <a:buClr>
                  <a:schemeClr val="accent3">
                    <a:lumMod val="50000"/>
                  </a:schemeClr>
                </a:buClr>
                <a:buSzPct val="150000"/>
                <a:buFont typeface="Arial" panose="020B0604020202020204" pitchFamily="34" charset="0"/>
                <a:buChar char="•"/>
              </a:pPr>
              <a:r>
                <a:rPr lang="es-MX" dirty="0"/>
                <a:t>Diseñar y operar mecanismos de difusión oportuna de la información epidemiológica sobre obesidad y diabetes.</a:t>
              </a:r>
            </a:p>
            <a:p>
              <a:pPr marL="285750" indent="-285750" algn="just">
                <a:buClr>
                  <a:schemeClr val="accent3">
                    <a:lumMod val="50000"/>
                  </a:schemeClr>
                </a:buClr>
                <a:buSzPct val="150000"/>
                <a:buFont typeface="Arial" panose="020B0604020202020204" pitchFamily="34" charset="0"/>
                <a:buChar char="•"/>
              </a:pPr>
              <a:endParaRPr lang="es-MX" dirty="0"/>
            </a:p>
          </p:txBody>
        </p:sp>
      </p:grpSp>
      <p:grpSp>
        <p:nvGrpSpPr>
          <p:cNvPr id="5" name="Grupo 4"/>
          <p:cNvGrpSpPr/>
          <p:nvPr/>
        </p:nvGrpSpPr>
        <p:grpSpPr>
          <a:xfrm>
            <a:off x="172251" y="4437112"/>
            <a:ext cx="8798975" cy="1985159"/>
            <a:chOff x="172251" y="4644018"/>
            <a:chExt cx="8798975" cy="1985159"/>
          </a:xfrm>
        </p:grpSpPr>
        <p:grpSp>
          <p:nvGrpSpPr>
            <p:cNvPr id="3" name="Grupo 2"/>
            <p:cNvGrpSpPr/>
            <p:nvPr/>
          </p:nvGrpSpPr>
          <p:grpSpPr>
            <a:xfrm>
              <a:off x="172251" y="4644018"/>
              <a:ext cx="8798975" cy="1953334"/>
              <a:chOff x="170332" y="4149080"/>
              <a:chExt cx="8798975" cy="1953334"/>
            </a:xfrm>
          </p:grpSpPr>
          <p:sp>
            <p:nvSpPr>
              <p:cNvPr id="16" name="Rectángulo 15"/>
              <p:cNvSpPr/>
              <p:nvPr/>
            </p:nvSpPr>
            <p:spPr>
              <a:xfrm>
                <a:off x="170332" y="4149080"/>
                <a:ext cx="2313436" cy="1953334"/>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MX" b="1" dirty="0">
                  <a:effectLst>
                    <a:outerShdw blurRad="38100" dist="38100" dir="2700000" algn="tl">
                      <a:srgbClr val="000000">
                        <a:alpha val="43137"/>
                      </a:srgbClr>
                    </a:outerShdw>
                  </a:effectLst>
                  <a:latin typeface="+mj-lt"/>
                  <a:cs typeface="Arial" pitchFamily="34" charset="0"/>
                </a:endParaRPr>
              </a:p>
            </p:txBody>
          </p:sp>
          <p:sp>
            <p:nvSpPr>
              <p:cNvPr id="17" name="CuadroTexto 16"/>
              <p:cNvSpPr txBox="1"/>
              <p:nvPr/>
            </p:nvSpPr>
            <p:spPr>
              <a:xfrm>
                <a:off x="2483768" y="4149080"/>
                <a:ext cx="6485539" cy="369332"/>
              </a:xfrm>
              <a:prstGeom prst="rect">
                <a:avLst/>
              </a:prstGeom>
              <a:noFill/>
            </p:spPr>
            <p:txBody>
              <a:bodyPr wrap="square" rtlCol="0">
                <a:spAutoFit/>
              </a:bodyPr>
              <a:lstStyle/>
              <a:p>
                <a:pPr marL="285750" indent="-285750" algn="just">
                  <a:spcBef>
                    <a:spcPts val="1200"/>
                  </a:spcBef>
                  <a:buClr>
                    <a:schemeClr val="accent3">
                      <a:lumMod val="50000"/>
                    </a:schemeClr>
                  </a:buClr>
                  <a:buSzPct val="150000"/>
                  <a:buFont typeface="Arial" panose="020B0604020202020204" pitchFamily="34" charset="0"/>
                  <a:buChar char="•"/>
                </a:pPr>
                <a:endParaRPr lang="es-MX" dirty="0"/>
              </a:p>
            </p:txBody>
          </p:sp>
        </p:grpSp>
        <p:sp>
          <p:nvSpPr>
            <p:cNvPr id="4" name="3 Rectángulo"/>
            <p:cNvSpPr/>
            <p:nvPr/>
          </p:nvSpPr>
          <p:spPr>
            <a:xfrm>
              <a:off x="390946" y="5445205"/>
              <a:ext cx="1872208" cy="590931"/>
            </a:xfrm>
            <a:prstGeom prst="rect">
              <a:avLst/>
            </a:prstGeom>
          </p:spPr>
          <p:txBody>
            <a:bodyPr wrap="square">
              <a:spAutoFit/>
            </a:bodyPr>
            <a:lstStyle/>
            <a:p>
              <a:pPr algn="ctr" defTabSz="666750">
                <a:lnSpc>
                  <a:spcPct val="90000"/>
                </a:lnSpc>
                <a:spcBef>
                  <a:spcPct val="0"/>
                </a:spcBef>
                <a:spcAft>
                  <a:spcPct val="35000"/>
                </a:spcAft>
              </a:pPr>
              <a:r>
                <a:rPr lang="es-MX" b="1" dirty="0">
                  <a:solidFill>
                    <a:schemeClr val="lt1"/>
                  </a:solidFill>
                  <a:effectLst>
                    <a:outerShdw blurRad="38100" dist="38100" dir="2700000" algn="tl">
                      <a:srgbClr val="000000">
                        <a:alpha val="43137"/>
                      </a:srgbClr>
                    </a:outerShdw>
                  </a:effectLst>
                  <a:latin typeface="+mj-lt"/>
                </a:rPr>
                <a:t>Calidad y acceso efectivo</a:t>
              </a:r>
            </a:p>
          </p:txBody>
        </p:sp>
        <p:sp>
          <p:nvSpPr>
            <p:cNvPr id="7" name="6 CuadroTexto"/>
            <p:cNvSpPr txBox="1"/>
            <p:nvPr/>
          </p:nvSpPr>
          <p:spPr>
            <a:xfrm>
              <a:off x="2555776" y="4644018"/>
              <a:ext cx="6408712" cy="1985159"/>
            </a:xfrm>
            <a:prstGeom prst="rect">
              <a:avLst/>
            </a:prstGeom>
            <a:noFill/>
          </p:spPr>
          <p:txBody>
            <a:bodyPr wrap="square" rtlCol="0">
              <a:spAutoFit/>
            </a:bodyPr>
            <a:lstStyle/>
            <a:p>
              <a:pPr marL="285750" indent="-285750" algn="just">
                <a:spcBef>
                  <a:spcPts val="600"/>
                </a:spcBef>
                <a:buClr>
                  <a:schemeClr val="accent3">
                    <a:lumMod val="50000"/>
                  </a:schemeClr>
                </a:buClr>
                <a:buSzPct val="150000"/>
                <a:buFont typeface="Arial" pitchFamily="34" charset="0"/>
                <a:buChar char="•"/>
              </a:pPr>
              <a:r>
                <a:rPr lang="es-MX" dirty="0" smtClean="0"/>
                <a:t>Capacitación </a:t>
              </a:r>
              <a:r>
                <a:rPr lang="es-MX" dirty="0"/>
                <a:t>y educación continua a profesionales de la salud de primer </a:t>
              </a:r>
              <a:r>
                <a:rPr lang="es-MX" dirty="0" smtClean="0"/>
                <a:t>contacto.</a:t>
              </a:r>
              <a:endParaRPr lang="es-MX" dirty="0"/>
            </a:p>
            <a:p>
              <a:pPr marL="285750" indent="-285750" algn="just">
                <a:spcBef>
                  <a:spcPts val="600"/>
                </a:spcBef>
                <a:buClr>
                  <a:schemeClr val="accent3">
                    <a:lumMod val="50000"/>
                  </a:schemeClr>
                </a:buClr>
                <a:buSzPct val="150000"/>
                <a:buFont typeface="Arial" pitchFamily="34" charset="0"/>
                <a:buChar char="•"/>
              </a:pPr>
              <a:r>
                <a:rPr lang="es-MX" dirty="0" smtClean="0"/>
                <a:t>Detección </a:t>
              </a:r>
              <a:r>
                <a:rPr lang="es-MX" dirty="0"/>
                <a:t>oportuna en poblaciones de </a:t>
              </a:r>
              <a:r>
                <a:rPr lang="es-MX" dirty="0" smtClean="0"/>
                <a:t>riesgo.</a:t>
              </a:r>
            </a:p>
            <a:p>
              <a:pPr marL="285750" indent="-285750" algn="just">
                <a:spcBef>
                  <a:spcPts val="600"/>
                </a:spcBef>
                <a:buClr>
                  <a:schemeClr val="accent3">
                    <a:lumMod val="50000"/>
                  </a:schemeClr>
                </a:buClr>
                <a:buSzPct val="150000"/>
                <a:buFont typeface="Arial" pitchFamily="34" charset="0"/>
                <a:buChar char="•"/>
              </a:pPr>
              <a:r>
                <a:rPr lang="es-MX" dirty="0" smtClean="0"/>
                <a:t>Modelo Clínico Preventivo Integral.</a:t>
              </a:r>
            </a:p>
            <a:p>
              <a:pPr marL="285750" indent="-285750" algn="just">
                <a:spcBef>
                  <a:spcPts val="600"/>
                </a:spcBef>
                <a:buClr>
                  <a:schemeClr val="accent3">
                    <a:lumMod val="50000"/>
                  </a:schemeClr>
                </a:buClr>
                <a:buSzPct val="150000"/>
                <a:buFont typeface="Arial" pitchFamily="34" charset="0"/>
                <a:buChar char="•"/>
              </a:pPr>
              <a:r>
                <a:rPr lang="es-MX" dirty="0"/>
                <a:t>Asegurar el abasto oportuno y completo de medicamentos e </a:t>
              </a:r>
              <a:r>
                <a:rPr lang="es-MX" dirty="0" smtClean="0"/>
                <a:t>insumos.</a:t>
              </a:r>
              <a:endParaRPr lang="es-MX" dirty="0"/>
            </a:p>
          </p:txBody>
        </p:sp>
      </p:grpSp>
    </p:spTree>
    <p:extLst>
      <p:ext uri="{BB962C8B-B14F-4D97-AF65-F5344CB8AC3E}">
        <p14:creationId xmlns:p14="http://schemas.microsoft.com/office/powerpoint/2010/main" val="275181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5 CuadroTexto"/>
          <p:cNvSpPr txBox="1"/>
          <p:nvPr/>
        </p:nvSpPr>
        <p:spPr>
          <a:xfrm>
            <a:off x="33267" y="6415518"/>
            <a:ext cx="9143999" cy="369332"/>
          </a:xfrm>
          <a:prstGeom prst="rect">
            <a:avLst/>
          </a:prstGeom>
          <a:noFill/>
        </p:spPr>
        <p:txBody>
          <a:bodyPr wrap="square" rtlCol="0">
            <a:spAutoFit/>
          </a:bodyPr>
          <a:lstStyle/>
          <a:p>
            <a:pPr algn="ctr"/>
            <a:r>
              <a:rPr lang="es-MX" b="1" dirty="0" smtClean="0">
                <a:solidFill>
                  <a:schemeClr val="bg1"/>
                </a:solidFill>
                <a:latin typeface="+mn-lt"/>
                <a:cs typeface="Times New Roman" pitchFamily="18" charset="0"/>
              </a:rPr>
              <a:t>Julio, 2013</a:t>
            </a:r>
            <a:endParaRPr lang="es-MX" b="1" dirty="0">
              <a:solidFill>
                <a:schemeClr val="bg1"/>
              </a:solidFill>
              <a:latin typeface="+mn-lt"/>
              <a:cs typeface="Times New Roman" pitchFamily="18" charset="0"/>
            </a:endParaRPr>
          </a:p>
        </p:txBody>
      </p:sp>
      <p:sp>
        <p:nvSpPr>
          <p:cNvPr id="11" name="7 Rectángulo"/>
          <p:cNvSpPr/>
          <p:nvPr/>
        </p:nvSpPr>
        <p:spPr>
          <a:xfrm>
            <a:off x="-8286" y="3397150"/>
            <a:ext cx="9144000" cy="168803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MX" sz="4400" b="1" dirty="0">
                <a:solidFill>
                  <a:schemeClr val="tx1">
                    <a:lumMod val="65000"/>
                    <a:lumOff val="35000"/>
                  </a:schemeClr>
                </a:solidFill>
                <a:effectLst>
                  <a:outerShdw blurRad="38100" dist="38100" dir="2700000" algn="tl">
                    <a:srgbClr val="000000">
                      <a:alpha val="43137"/>
                    </a:srgbClr>
                  </a:outerShdw>
                </a:effectLst>
                <a:cs typeface="Times New Roman" pitchFamily="18" charset="0"/>
              </a:rPr>
              <a:t>Política Regulatoria</a:t>
            </a: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980728"/>
            <a:ext cx="4297897" cy="101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16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94280" y="1424484"/>
            <a:ext cx="8719047" cy="5244876"/>
            <a:chOff x="194280" y="1424484"/>
            <a:chExt cx="8719047" cy="5244876"/>
          </a:xfrm>
        </p:grpSpPr>
        <p:sp>
          <p:nvSpPr>
            <p:cNvPr id="9" name="8 CuadroTexto"/>
            <p:cNvSpPr txBox="1"/>
            <p:nvPr/>
          </p:nvSpPr>
          <p:spPr>
            <a:xfrm>
              <a:off x="482312" y="1484784"/>
              <a:ext cx="7848872" cy="923330"/>
            </a:xfrm>
            <a:prstGeom prst="rect">
              <a:avLst/>
            </a:prstGeom>
            <a:noFill/>
          </p:spPr>
          <p:txBody>
            <a:bodyPr wrap="square" rtlCol="0">
              <a:spAutoFit/>
            </a:bodyPr>
            <a:lstStyle/>
            <a:p>
              <a:pPr lvl="1" algn="just"/>
              <a:endParaRPr lang="es-MX" b="1" i="1" dirty="0">
                <a:latin typeface="+mj-lt"/>
              </a:endParaRPr>
            </a:p>
            <a:p>
              <a:pPr lvl="1" algn="just"/>
              <a:endParaRPr lang="es-MX" b="1" i="1" dirty="0" smtClean="0">
                <a:latin typeface="+mj-lt"/>
              </a:endParaRPr>
            </a:p>
            <a:p>
              <a:pPr lvl="1" algn="just"/>
              <a:endParaRPr lang="es-MX" b="1" i="1" dirty="0" smtClean="0">
                <a:latin typeface="+mj-lt"/>
              </a:endParaRPr>
            </a:p>
          </p:txBody>
        </p:sp>
        <p:sp>
          <p:nvSpPr>
            <p:cNvPr id="3" name="2 Rectángulo"/>
            <p:cNvSpPr/>
            <p:nvPr/>
          </p:nvSpPr>
          <p:spPr>
            <a:xfrm>
              <a:off x="194280" y="1424484"/>
              <a:ext cx="8136904" cy="369332"/>
            </a:xfrm>
            <a:prstGeom prst="rect">
              <a:avLst/>
            </a:prstGeom>
          </p:spPr>
          <p:txBody>
            <a:bodyPr wrap="square">
              <a:spAutoFit/>
            </a:bodyPr>
            <a:lstStyle/>
            <a:p>
              <a:pPr algn="just"/>
              <a:r>
                <a:rPr lang="es-MX" dirty="0">
                  <a:latin typeface="+mj-lt"/>
                </a:rPr>
                <a:t>La estrategia del Gobierno de la República está fundamentada en </a:t>
              </a:r>
              <a:r>
                <a:rPr lang="es-MX" dirty="0" smtClean="0">
                  <a:latin typeface="+mj-lt"/>
                </a:rPr>
                <a:t>tres </a:t>
              </a:r>
              <a:r>
                <a:rPr lang="es-MX" dirty="0">
                  <a:latin typeface="+mj-lt"/>
                </a:rPr>
                <a:t>ejes </a:t>
              </a:r>
              <a:r>
                <a:rPr lang="es-MX" dirty="0" smtClean="0">
                  <a:latin typeface="+mj-lt"/>
                </a:rPr>
                <a:t>rectores:</a:t>
              </a:r>
              <a:endParaRPr lang="es-MX" dirty="0">
                <a:latin typeface="+mj-lt"/>
              </a:endParaRPr>
            </a:p>
          </p:txBody>
        </p:sp>
        <p:sp>
          <p:nvSpPr>
            <p:cNvPr id="13" name="12 Rectángulo"/>
            <p:cNvSpPr/>
            <p:nvPr/>
          </p:nvSpPr>
          <p:spPr>
            <a:xfrm>
              <a:off x="3059832" y="3429000"/>
              <a:ext cx="3168352" cy="648072"/>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s-MX" dirty="0" smtClean="0">
                  <a:latin typeface="+mj-lt"/>
                </a:rPr>
                <a:t>Política Regulatoria</a:t>
              </a:r>
              <a:endParaRPr lang="es-MX" dirty="0">
                <a:latin typeface="+mj-lt"/>
              </a:endParaRPr>
            </a:p>
          </p:txBody>
        </p:sp>
        <p:sp>
          <p:nvSpPr>
            <p:cNvPr id="26" name="25 Forma libre"/>
            <p:cNvSpPr/>
            <p:nvPr/>
          </p:nvSpPr>
          <p:spPr>
            <a:xfrm>
              <a:off x="1147660" y="5013176"/>
              <a:ext cx="3208316" cy="509016"/>
            </a:xfrm>
            <a:custGeom>
              <a:avLst/>
              <a:gdLst>
                <a:gd name="connsiteX0" fmla="*/ 0 w 3208316"/>
                <a:gd name="connsiteY0" fmla="*/ 0 h 509014"/>
                <a:gd name="connsiteX1" fmla="*/ 2953809 w 3208316"/>
                <a:gd name="connsiteY1" fmla="*/ 0 h 509014"/>
                <a:gd name="connsiteX2" fmla="*/ 3208316 w 3208316"/>
                <a:gd name="connsiteY2" fmla="*/ 254507 h 509014"/>
                <a:gd name="connsiteX3" fmla="*/ 2953809 w 3208316"/>
                <a:gd name="connsiteY3" fmla="*/ 509014 h 509014"/>
                <a:gd name="connsiteX4" fmla="*/ 0 w 3208316"/>
                <a:gd name="connsiteY4" fmla="*/ 509014 h 509014"/>
                <a:gd name="connsiteX5" fmla="*/ 0 w 3208316"/>
                <a:gd name="connsiteY5" fmla="*/ 0 h 50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8316" h="509014">
                  <a:moveTo>
                    <a:pt x="3208316" y="509013"/>
                  </a:moveTo>
                  <a:lnTo>
                    <a:pt x="254507" y="509013"/>
                  </a:lnTo>
                  <a:lnTo>
                    <a:pt x="0" y="254507"/>
                  </a:lnTo>
                  <a:lnTo>
                    <a:pt x="254507" y="1"/>
                  </a:lnTo>
                  <a:lnTo>
                    <a:pt x="3208316" y="1"/>
                  </a:lnTo>
                  <a:lnTo>
                    <a:pt x="3208316" y="509013"/>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351714" tIns="68581" rIns="128016" bIns="68581" numCol="1" spcCol="1270" anchor="ctr" anchorCtr="0">
              <a:noAutofit/>
            </a:bodyPr>
            <a:lstStyle/>
            <a:p>
              <a:pPr lvl="0" algn="ctr" defTabSz="800100">
                <a:lnSpc>
                  <a:spcPts val="1800"/>
                </a:lnSpc>
                <a:spcBef>
                  <a:spcPct val="0"/>
                </a:spcBef>
                <a:spcAft>
                  <a:spcPct val="35000"/>
                </a:spcAft>
              </a:pPr>
              <a:r>
                <a:rPr lang="es-MX" altLang="ja-JP" b="0" kern="1200" dirty="0" smtClean="0">
                  <a:latin typeface="+mj-lt"/>
                  <a:cs typeface="Times New Roman" pitchFamily="18" charset="0"/>
                </a:rPr>
                <a:t>Etiquetado de Alimentos</a:t>
              </a:r>
              <a:endParaRPr lang="es-MX" b="0" kern="1200" dirty="0">
                <a:latin typeface="+mj-lt"/>
              </a:endParaRPr>
            </a:p>
          </p:txBody>
        </p:sp>
        <p:sp>
          <p:nvSpPr>
            <p:cNvPr id="27" name="26 Elipse"/>
            <p:cNvSpPr/>
            <p:nvPr/>
          </p:nvSpPr>
          <p:spPr>
            <a:xfrm>
              <a:off x="893153" y="5013177"/>
              <a:ext cx="509014" cy="509014"/>
            </a:xfrm>
            <a:prstGeom prst="ellipse">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8" name="27 Forma libre"/>
            <p:cNvSpPr/>
            <p:nvPr/>
          </p:nvSpPr>
          <p:spPr>
            <a:xfrm>
              <a:off x="1147660" y="6150476"/>
              <a:ext cx="3208316" cy="509015"/>
            </a:xfrm>
            <a:custGeom>
              <a:avLst/>
              <a:gdLst>
                <a:gd name="connsiteX0" fmla="*/ 0 w 3208316"/>
                <a:gd name="connsiteY0" fmla="*/ 0 h 509014"/>
                <a:gd name="connsiteX1" fmla="*/ 2953809 w 3208316"/>
                <a:gd name="connsiteY1" fmla="*/ 0 h 509014"/>
                <a:gd name="connsiteX2" fmla="*/ 3208316 w 3208316"/>
                <a:gd name="connsiteY2" fmla="*/ 254507 h 509014"/>
                <a:gd name="connsiteX3" fmla="*/ 2953809 w 3208316"/>
                <a:gd name="connsiteY3" fmla="*/ 509014 h 509014"/>
                <a:gd name="connsiteX4" fmla="*/ 0 w 3208316"/>
                <a:gd name="connsiteY4" fmla="*/ 509014 h 509014"/>
                <a:gd name="connsiteX5" fmla="*/ 0 w 3208316"/>
                <a:gd name="connsiteY5" fmla="*/ 0 h 50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8316" h="509014">
                  <a:moveTo>
                    <a:pt x="3208316" y="509013"/>
                  </a:moveTo>
                  <a:lnTo>
                    <a:pt x="254507" y="509013"/>
                  </a:lnTo>
                  <a:lnTo>
                    <a:pt x="0" y="254507"/>
                  </a:lnTo>
                  <a:lnTo>
                    <a:pt x="254507" y="1"/>
                  </a:lnTo>
                  <a:lnTo>
                    <a:pt x="3208316" y="1"/>
                  </a:lnTo>
                  <a:lnTo>
                    <a:pt x="3208316" y="509013"/>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351714" tIns="68580" rIns="128016" bIns="68581" numCol="1" spcCol="1270" anchor="ctr" anchorCtr="0">
              <a:noAutofit/>
            </a:bodyPr>
            <a:lstStyle/>
            <a:p>
              <a:pPr lvl="0" algn="ctr" defTabSz="800100">
                <a:lnSpc>
                  <a:spcPts val="1800"/>
                </a:lnSpc>
                <a:spcBef>
                  <a:spcPct val="0"/>
                </a:spcBef>
                <a:spcAft>
                  <a:spcPct val="35000"/>
                </a:spcAft>
              </a:pPr>
              <a:r>
                <a:rPr lang="es-MX" altLang="ja-JP" dirty="0" smtClean="0">
                  <a:latin typeface="+mj-lt"/>
                  <a:cs typeface="Times New Roman" pitchFamily="18" charset="0"/>
                </a:rPr>
                <a:t>Publicidad</a:t>
              </a:r>
              <a:endParaRPr lang="es-MX" dirty="0">
                <a:latin typeface="+mj-lt"/>
              </a:endParaRPr>
            </a:p>
          </p:txBody>
        </p:sp>
        <p:sp>
          <p:nvSpPr>
            <p:cNvPr id="29" name="28 Elipse"/>
            <p:cNvSpPr/>
            <p:nvPr/>
          </p:nvSpPr>
          <p:spPr>
            <a:xfrm>
              <a:off x="893153" y="6160346"/>
              <a:ext cx="509014" cy="509014"/>
            </a:xfrm>
            <a:prstGeom prst="ellipse">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8" name="37 CuadroTexto"/>
            <p:cNvSpPr txBox="1"/>
            <p:nvPr/>
          </p:nvSpPr>
          <p:spPr>
            <a:xfrm>
              <a:off x="683568" y="5081030"/>
              <a:ext cx="868248" cy="400110"/>
            </a:xfrm>
            <a:prstGeom prst="rect">
              <a:avLst/>
            </a:prstGeom>
            <a:noFill/>
          </p:spPr>
          <p:txBody>
            <a:bodyPr wrap="square" rtlCol="0">
              <a:spAutoFit/>
            </a:bodyPr>
            <a:lstStyle/>
            <a:p>
              <a:pPr algn="ctr"/>
              <a:r>
                <a:rPr lang="es-MX" sz="2000" b="1" dirty="0" smtClean="0">
                  <a:solidFill>
                    <a:srgbClr val="C00000"/>
                  </a:solidFill>
                  <a:latin typeface="+mj-lt"/>
                </a:rPr>
                <a:t>1</a:t>
              </a:r>
              <a:endParaRPr lang="es-MX" sz="2000" b="1" dirty="0">
                <a:solidFill>
                  <a:srgbClr val="C00000"/>
                </a:solidFill>
                <a:latin typeface="+mj-lt"/>
              </a:endParaRPr>
            </a:p>
          </p:txBody>
        </p:sp>
        <p:sp>
          <p:nvSpPr>
            <p:cNvPr id="39" name="38 CuadroTexto"/>
            <p:cNvSpPr txBox="1"/>
            <p:nvPr/>
          </p:nvSpPr>
          <p:spPr>
            <a:xfrm>
              <a:off x="683568" y="6229709"/>
              <a:ext cx="868248" cy="400110"/>
            </a:xfrm>
            <a:prstGeom prst="rect">
              <a:avLst/>
            </a:prstGeom>
            <a:noFill/>
          </p:spPr>
          <p:txBody>
            <a:bodyPr wrap="square" rtlCol="0">
              <a:spAutoFit/>
            </a:bodyPr>
            <a:lstStyle/>
            <a:p>
              <a:pPr algn="ctr"/>
              <a:r>
                <a:rPr lang="es-MX" sz="2000" b="1" dirty="0" smtClean="0">
                  <a:solidFill>
                    <a:srgbClr val="C00000"/>
                  </a:solidFill>
                  <a:latin typeface="+mj-lt"/>
                </a:rPr>
                <a:t>2</a:t>
              </a:r>
              <a:endParaRPr lang="es-MX" sz="2000" b="1" dirty="0">
                <a:solidFill>
                  <a:srgbClr val="C00000"/>
                </a:solidFill>
                <a:latin typeface="+mj-lt"/>
              </a:endParaRPr>
            </a:p>
          </p:txBody>
        </p:sp>
        <p:sp>
          <p:nvSpPr>
            <p:cNvPr id="30" name="29 Rectángulo"/>
            <p:cNvSpPr/>
            <p:nvPr/>
          </p:nvSpPr>
          <p:spPr>
            <a:xfrm>
              <a:off x="3059832" y="1844824"/>
              <a:ext cx="3132348" cy="618455"/>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s-MX" dirty="0" smtClean="0">
                  <a:latin typeface="+mj-lt"/>
                </a:rPr>
                <a:t>Salud Pública</a:t>
              </a:r>
              <a:endParaRPr lang="es-MX" dirty="0">
                <a:latin typeface="+mj-lt"/>
              </a:endParaRPr>
            </a:p>
          </p:txBody>
        </p:sp>
        <p:sp>
          <p:nvSpPr>
            <p:cNvPr id="31" name="30 Rectángulo"/>
            <p:cNvSpPr/>
            <p:nvPr/>
          </p:nvSpPr>
          <p:spPr>
            <a:xfrm>
              <a:off x="287135" y="4242071"/>
              <a:ext cx="8626192" cy="646331"/>
            </a:xfrm>
            <a:prstGeom prst="rect">
              <a:avLst/>
            </a:prstGeom>
          </p:spPr>
          <p:txBody>
            <a:bodyPr wrap="square">
              <a:spAutoFit/>
            </a:bodyPr>
            <a:lstStyle/>
            <a:p>
              <a:pPr algn="just"/>
              <a:r>
                <a:rPr lang="es-MX" dirty="0" smtClean="0">
                  <a:latin typeface="+mj-lt"/>
                </a:rPr>
                <a:t>A continuación se describen las actividades especificas que componen la política regulatoria: </a:t>
              </a:r>
              <a:endParaRPr lang="es-MX" dirty="0">
                <a:latin typeface="+mj-lt"/>
              </a:endParaRPr>
            </a:p>
          </p:txBody>
        </p:sp>
        <p:sp>
          <p:nvSpPr>
            <p:cNvPr id="17" name="16 Rectángulo"/>
            <p:cNvSpPr/>
            <p:nvPr/>
          </p:nvSpPr>
          <p:spPr>
            <a:xfrm>
              <a:off x="3063735" y="2636912"/>
              <a:ext cx="3132348" cy="618455"/>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s-MX" dirty="0" smtClean="0">
                  <a:latin typeface="+mj-lt"/>
                </a:rPr>
                <a:t>Atención Médica</a:t>
              </a:r>
              <a:endParaRPr lang="es-MX" dirty="0">
                <a:latin typeface="+mj-lt"/>
              </a:endParaRPr>
            </a:p>
          </p:txBody>
        </p:sp>
        <p:sp>
          <p:nvSpPr>
            <p:cNvPr id="18" name="12 Rectángulo"/>
            <p:cNvSpPr/>
            <p:nvPr/>
          </p:nvSpPr>
          <p:spPr>
            <a:xfrm>
              <a:off x="4860032" y="4725144"/>
              <a:ext cx="3168352" cy="43204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s-MX" dirty="0" smtClean="0">
                  <a:latin typeface="+mj-lt"/>
                </a:rPr>
                <a:t>Inclusión de GDA´s</a:t>
              </a:r>
              <a:endParaRPr lang="es-MX" dirty="0">
                <a:latin typeface="+mj-lt"/>
              </a:endParaRPr>
            </a:p>
          </p:txBody>
        </p:sp>
        <p:sp>
          <p:nvSpPr>
            <p:cNvPr id="19" name="12 Rectángulo"/>
            <p:cNvSpPr/>
            <p:nvPr/>
          </p:nvSpPr>
          <p:spPr>
            <a:xfrm>
              <a:off x="4860032" y="5517232"/>
              <a:ext cx="3168352" cy="43204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s-MX" dirty="0" smtClean="0">
                  <a:latin typeface="+mj-lt"/>
                </a:rPr>
                <a:t>Inclusión de Sello de Calidad</a:t>
              </a:r>
              <a:endParaRPr lang="es-MX" dirty="0">
                <a:latin typeface="+mj-lt"/>
              </a:endParaRPr>
            </a:p>
          </p:txBody>
        </p:sp>
        <p:cxnSp>
          <p:nvCxnSpPr>
            <p:cNvPr id="5" name="Conector recto 4"/>
            <p:cNvCxnSpPr>
              <a:stCxn id="26" idx="2"/>
              <a:endCxn id="18" idx="1"/>
            </p:cNvCxnSpPr>
            <p:nvPr/>
          </p:nvCxnSpPr>
          <p:spPr>
            <a:xfrm flipV="1">
              <a:off x="4355976" y="4941168"/>
              <a:ext cx="504056" cy="326516"/>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Conector recto 6"/>
            <p:cNvCxnSpPr>
              <a:stCxn id="26" idx="2"/>
              <a:endCxn id="19" idx="1"/>
            </p:cNvCxnSpPr>
            <p:nvPr/>
          </p:nvCxnSpPr>
          <p:spPr>
            <a:xfrm>
              <a:off x="4355976" y="5267684"/>
              <a:ext cx="504056" cy="465572"/>
            </a:xfrm>
            <a:prstGeom prst="line">
              <a:avLst/>
            </a:prstGeom>
          </p:spPr>
          <p:style>
            <a:lnRef idx="2">
              <a:schemeClr val="accent2"/>
            </a:lnRef>
            <a:fillRef idx="0">
              <a:schemeClr val="accent2"/>
            </a:fillRef>
            <a:effectRef idx="1">
              <a:schemeClr val="accent2"/>
            </a:effectRef>
            <a:fontRef idx="minor">
              <a:schemeClr val="tx1"/>
            </a:fontRef>
          </p:style>
        </p:cxnSp>
        <p:sp>
          <p:nvSpPr>
            <p:cNvPr id="33" name="12 Rectángulo"/>
            <p:cNvSpPr/>
            <p:nvPr/>
          </p:nvSpPr>
          <p:spPr>
            <a:xfrm>
              <a:off x="4860032" y="6188152"/>
              <a:ext cx="3168352" cy="43204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s-MX" dirty="0" smtClean="0">
                  <a:latin typeface="+mj-lt"/>
                </a:rPr>
                <a:t>Inclusión de Sello de Calidad</a:t>
              </a:r>
              <a:endParaRPr lang="es-MX" dirty="0">
                <a:latin typeface="+mj-lt"/>
              </a:endParaRPr>
            </a:p>
          </p:txBody>
        </p:sp>
        <p:cxnSp>
          <p:nvCxnSpPr>
            <p:cNvPr id="12" name="Conector recto 11"/>
            <p:cNvCxnSpPr>
              <a:stCxn id="28" idx="2"/>
              <a:endCxn id="33" idx="1"/>
            </p:cNvCxnSpPr>
            <p:nvPr/>
          </p:nvCxnSpPr>
          <p:spPr>
            <a:xfrm flipV="1">
              <a:off x="4355976" y="6404176"/>
              <a:ext cx="504056" cy="808"/>
            </a:xfrm>
            <a:prstGeom prst="line">
              <a:avLst/>
            </a:prstGeom>
          </p:spPr>
          <p:style>
            <a:lnRef idx="2">
              <a:schemeClr val="accent2"/>
            </a:lnRef>
            <a:fillRef idx="0">
              <a:schemeClr val="accent2"/>
            </a:fillRef>
            <a:effectRef idx="1">
              <a:schemeClr val="accent2"/>
            </a:effectRef>
            <a:fontRef idx="minor">
              <a:schemeClr val="tx1"/>
            </a:fontRef>
          </p:style>
        </p:cxnSp>
      </p:grpSp>
      <p:sp>
        <p:nvSpPr>
          <p:cNvPr id="23" name="3 Título"/>
          <p:cNvSpPr txBox="1">
            <a:spLocks/>
          </p:cNvSpPr>
          <p:nvPr/>
        </p:nvSpPr>
        <p:spPr>
          <a:xfrm>
            <a:off x="107504"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a:solidFill>
                  <a:schemeClr val="bg1"/>
                </a:solidFill>
                <a:effectLst>
                  <a:outerShdw blurRad="38100" dist="38100" dir="2700000" algn="tl">
                    <a:srgbClr val="000000">
                      <a:alpha val="43137"/>
                    </a:srgbClr>
                  </a:outerShdw>
                </a:effectLst>
              </a:rPr>
              <a:t>Ejes Rectores</a:t>
            </a:r>
          </a:p>
        </p:txBody>
      </p:sp>
    </p:spTree>
    <p:extLst>
      <p:ext uri="{BB962C8B-B14F-4D97-AF65-F5344CB8AC3E}">
        <p14:creationId xmlns:p14="http://schemas.microsoft.com/office/powerpoint/2010/main" val="69136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5 CuadroTexto"/>
          <p:cNvSpPr txBox="1"/>
          <p:nvPr/>
        </p:nvSpPr>
        <p:spPr>
          <a:xfrm>
            <a:off x="33267" y="6415518"/>
            <a:ext cx="9143999" cy="369332"/>
          </a:xfrm>
          <a:prstGeom prst="rect">
            <a:avLst/>
          </a:prstGeom>
          <a:noFill/>
        </p:spPr>
        <p:txBody>
          <a:bodyPr wrap="square" rtlCol="0">
            <a:spAutoFit/>
          </a:bodyPr>
          <a:lstStyle/>
          <a:p>
            <a:pPr algn="ctr"/>
            <a:r>
              <a:rPr lang="es-MX" b="1" dirty="0" smtClean="0">
                <a:solidFill>
                  <a:schemeClr val="bg1"/>
                </a:solidFill>
                <a:latin typeface="+mn-lt"/>
                <a:cs typeface="Times New Roman" pitchFamily="18" charset="0"/>
              </a:rPr>
              <a:t>Julio, 2013</a:t>
            </a:r>
            <a:endParaRPr lang="es-MX" b="1" dirty="0">
              <a:solidFill>
                <a:schemeClr val="bg1"/>
              </a:solidFill>
              <a:latin typeface="+mn-lt"/>
              <a:cs typeface="Times New Roman" pitchFamily="18" charset="0"/>
            </a:endParaRPr>
          </a:p>
        </p:txBody>
      </p:sp>
      <p:sp>
        <p:nvSpPr>
          <p:cNvPr id="11" name="7 Rectángulo"/>
          <p:cNvSpPr/>
          <p:nvPr/>
        </p:nvSpPr>
        <p:spPr>
          <a:xfrm>
            <a:off x="-8286" y="3397150"/>
            <a:ext cx="9144000" cy="168803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MX" sz="4400" b="1" dirty="0" smtClean="0">
                <a:solidFill>
                  <a:schemeClr val="tx1">
                    <a:lumMod val="65000"/>
                    <a:lumOff val="35000"/>
                  </a:schemeClr>
                </a:solidFill>
                <a:effectLst>
                  <a:outerShdw blurRad="38100" dist="38100" dir="2700000" algn="tl">
                    <a:srgbClr val="000000">
                      <a:alpha val="43137"/>
                    </a:srgbClr>
                  </a:outerShdw>
                </a:effectLst>
                <a:cs typeface="Times New Roman" pitchFamily="18" charset="0"/>
              </a:rPr>
              <a:t>Etiquetado</a:t>
            </a:r>
            <a:endParaRPr lang="es-MX" sz="4400" b="1" dirty="0">
              <a:solidFill>
                <a:schemeClr val="tx1">
                  <a:lumMod val="65000"/>
                  <a:lumOff val="35000"/>
                </a:schemeClr>
              </a:solidFill>
              <a:effectLst>
                <a:outerShdw blurRad="38100" dist="38100" dir="2700000" algn="tl">
                  <a:srgbClr val="000000">
                    <a:alpha val="43137"/>
                  </a:srgbClr>
                </a:outerShdw>
              </a:effectLst>
              <a:cs typeface="Times New Roman" pitchFamily="18" charset="0"/>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052736"/>
            <a:ext cx="4604239" cy="108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89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107504"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a:solidFill>
                  <a:schemeClr val="bg1"/>
                </a:solidFill>
                <a:effectLst>
                  <a:outerShdw blurRad="38100" dist="38100" dir="2700000" algn="tl">
                    <a:srgbClr val="000000">
                      <a:alpha val="43137"/>
                    </a:srgbClr>
                  </a:outerShdw>
                </a:effectLst>
              </a:rPr>
              <a:t>I. </a:t>
            </a:r>
            <a:r>
              <a:rPr lang="es-MX" sz="3200" b="1" dirty="0" smtClean="0">
                <a:solidFill>
                  <a:schemeClr val="bg1"/>
                </a:solidFill>
                <a:effectLst>
                  <a:outerShdw blurRad="38100" dist="38100" dir="2700000" algn="tl">
                    <a:srgbClr val="000000">
                      <a:alpha val="43137"/>
                    </a:srgbClr>
                  </a:outerShdw>
                </a:effectLst>
              </a:rPr>
              <a:t>Guías Diarias de Alimentación (</a:t>
            </a:r>
            <a:r>
              <a:rPr lang="es-MX" sz="3200" b="1" dirty="0" err="1" smtClean="0">
                <a:solidFill>
                  <a:schemeClr val="bg1"/>
                </a:solidFill>
                <a:effectLst>
                  <a:outerShdw blurRad="38100" dist="38100" dir="2700000" algn="tl">
                    <a:srgbClr val="000000">
                      <a:alpha val="43137"/>
                    </a:srgbClr>
                  </a:outerShdw>
                </a:effectLst>
              </a:rPr>
              <a:t>GDAs</a:t>
            </a:r>
            <a:r>
              <a:rPr lang="es-MX" sz="3200" b="1" dirty="0" smtClean="0">
                <a:solidFill>
                  <a:schemeClr val="bg1"/>
                </a:solidFill>
                <a:effectLst>
                  <a:outerShdw blurRad="38100" dist="38100" dir="2700000" algn="tl">
                    <a:srgbClr val="000000">
                      <a:alpha val="43137"/>
                    </a:srgbClr>
                  </a:outerShdw>
                </a:effectLst>
              </a:rPr>
              <a:t>)</a:t>
            </a:r>
            <a:endParaRPr lang="es-MX" sz="3200" b="1" dirty="0">
              <a:solidFill>
                <a:schemeClr val="bg1"/>
              </a:solidFill>
              <a:effectLst>
                <a:outerShdw blurRad="38100" dist="38100" dir="2700000" algn="tl">
                  <a:srgbClr val="000000">
                    <a:alpha val="43137"/>
                  </a:srgbClr>
                </a:outerShdw>
              </a:effectLst>
            </a:endParaRPr>
          </a:p>
        </p:txBody>
      </p:sp>
      <p:grpSp>
        <p:nvGrpSpPr>
          <p:cNvPr id="4" name="Grupo 3"/>
          <p:cNvGrpSpPr/>
          <p:nvPr/>
        </p:nvGrpSpPr>
        <p:grpSpPr>
          <a:xfrm>
            <a:off x="107504" y="1502688"/>
            <a:ext cx="8856984" cy="5262979"/>
            <a:chOff x="107504" y="1502688"/>
            <a:chExt cx="8856984" cy="5262979"/>
          </a:xfrm>
        </p:grpSpPr>
        <p:sp>
          <p:nvSpPr>
            <p:cNvPr id="7" name="6 CuadroTexto"/>
            <p:cNvSpPr txBox="1"/>
            <p:nvPr/>
          </p:nvSpPr>
          <p:spPr>
            <a:xfrm>
              <a:off x="107504" y="1502688"/>
              <a:ext cx="8856984" cy="1431161"/>
            </a:xfrm>
            <a:prstGeom prst="rect">
              <a:avLst/>
            </a:prstGeom>
            <a:noFill/>
          </p:spPr>
          <p:txBody>
            <a:bodyPr wrap="square" rtlCol="0">
              <a:spAutoFit/>
            </a:bodyPr>
            <a:lstStyle/>
            <a:p>
              <a:pPr algn="just">
                <a:spcBef>
                  <a:spcPts val="1800"/>
                </a:spcBef>
              </a:pPr>
              <a:r>
                <a:rPr lang="es-MX" dirty="0">
                  <a:latin typeface="+mj-lt"/>
                </a:rPr>
                <a:t>L</a:t>
              </a:r>
              <a:r>
                <a:rPr lang="es-MX" sz="1800" dirty="0" smtClean="0">
                  <a:latin typeface="+mj-lt"/>
                </a:rPr>
                <a:t>os cálculos realizados en base a una dieta de 2000 kcal, </a:t>
              </a:r>
              <a:r>
                <a:rPr lang="es-MX" sz="1800" b="1" dirty="0" smtClean="0">
                  <a:solidFill>
                    <a:srgbClr val="C00000"/>
                  </a:solidFill>
                  <a:latin typeface="+mj-lt"/>
                </a:rPr>
                <a:t>no reflejan el impacto real </a:t>
              </a:r>
              <a:r>
                <a:rPr lang="es-MX" sz="1800" dirty="0" smtClean="0">
                  <a:latin typeface="+mj-lt"/>
                </a:rPr>
                <a:t>que el consumo de un alimento tiene en la dieta idónea de una persona</a:t>
              </a:r>
              <a:r>
                <a:rPr lang="es-MX" dirty="0" smtClean="0">
                  <a:latin typeface="+mj-lt"/>
                </a:rPr>
                <a:t>, toda vez que dicho calculo no distingue entre las distintas fuentes de aportación calórica. </a:t>
              </a:r>
              <a:endParaRPr lang="es-MX" sz="1800" dirty="0" smtClean="0">
                <a:latin typeface="+mj-lt"/>
              </a:endParaRPr>
            </a:p>
            <a:p>
              <a:pPr lvl="0" algn="just">
                <a:spcBef>
                  <a:spcPts val="1800"/>
                </a:spcBef>
              </a:pPr>
              <a:r>
                <a:rPr lang="es-MX" sz="1800" b="1" dirty="0" smtClean="0">
                  <a:latin typeface="+mj-lt"/>
                  <a:cs typeface="Arial" pitchFamily="34" charset="0"/>
                </a:rPr>
                <a:t>Por esto se propone lo siguiente:</a:t>
              </a:r>
              <a:endParaRPr lang="es-MX" sz="1800" b="1" dirty="0">
                <a:latin typeface="+mj-lt"/>
                <a:cs typeface="Arial" pitchFamily="34" charset="0"/>
              </a:endParaRPr>
            </a:p>
          </p:txBody>
        </p:sp>
        <p:sp>
          <p:nvSpPr>
            <p:cNvPr id="3" name="CuadroTexto 2"/>
            <p:cNvSpPr txBox="1"/>
            <p:nvPr/>
          </p:nvSpPr>
          <p:spPr>
            <a:xfrm>
              <a:off x="611560" y="2933849"/>
              <a:ext cx="8208912" cy="3831818"/>
            </a:xfrm>
            <a:prstGeom prst="rect">
              <a:avLst/>
            </a:prstGeom>
            <a:noFill/>
          </p:spPr>
          <p:txBody>
            <a:bodyPr wrap="square" rtlCol="0">
              <a:spAutoFit/>
            </a:bodyPr>
            <a:lstStyle/>
            <a:p>
              <a:pPr marL="622300" lvl="0" indent="-342900" algn="just">
                <a:spcBef>
                  <a:spcPts val="1800"/>
                </a:spcBef>
                <a:buFont typeface="+mj-lt"/>
                <a:buAutoNum type="alphaLcParenR"/>
              </a:pPr>
              <a:r>
                <a:rPr lang="es-MX" dirty="0">
                  <a:cs typeface="Arial" pitchFamily="34" charset="0"/>
                </a:rPr>
                <a:t>Volver obligatoria la inclusión de </a:t>
              </a:r>
              <a:r>
                <a:rPr lang="es-MX" dirty="0" err="1">
                  <a:cs typeface="Arial" pitchFamily="34" charset="0"/>
                </a:rPr>
                <a:t>GDAs</a:t>
              </a:r>
              <a:r>
                <a:rPr lang="es-MX" dirty="0">
                  <a:cs typeface="Arial" pitchFamily="34" charset="0"/>
                </a:rPr>
                <a:t>.</a:t>
              </a:r>
            </a:p>
            <a:p>
              <a:pPr marL="622300" lvl="0" indent="-342900" algn="just">
                <a:spcBef>
                  <a:spcPts val="1800"/>
                </a:spcBef>
                <a:buFont typeface="+mj-lt"/>
                <a:buAutoNum type="alphaLcParenR" startAt="2"/>
              </a:pPr>
              <a:r>
                <a:rPr lang="es-MX" dirty="0">
                  <a:cs typeface="Arial" pitchFamily="34" charset="0"/>
                </a:rPr>
                <a:t>Hacer obligatorio que la información presentada en los </a:t>
              </a:r>
              <a:r>
                <a:rPr lang="es-MX" dirty="0" err="1">
                  <a:cs typeface="Arial" pitchFamily="34" charset="0"/>
                </a:rPr>
                <a:t>GDAs</a:t>
              </a:r>
              <a:r>
                <a:rPr lang="es-MX" dirty="0">
                  <a:cs typeface="Arial" pitchFamily="34" charset="0"/>
                </a:rPr>
                <a:t> sea calculada conforme al porcentaje diario recomendado de la fuente calórica de la que se trate y no sobre el total de 2000 calorías de la dieta diaria.</a:t>
              </a:r>
            </a:p>
            <a:p>
              <a:pPr marL="622300" lvl="0" indent="-342900" algn="just">
                <a:spcBef>
                  <a:spcPts val="1800"/>
                </a:spcBef>
                <a:buFont typeface="+mj-lt"/>
                <a:buAutoNum type="alphaLcParenR" startAt="2"/>
              </a:pPr>
              <a:r>
                <a:rPr lang="es-MX" dirty="0">
                  <a:cs typeface="Arial" pitchFamily="34" charset="0"/>
                </a:rPr>
                <a:t>Hacer obligatorio que el contenido energético reportado en presentaciones para consumo individual corresponda al total de la unidad y no a una porción menor como se hace actualmente.</a:t>
              </a:r>
            </a:p>
            <a:p>
              <a:pPr marL="622300" lvl="0" indent="-342900" algn="just">
                <a:spcBef>
                  <a:spcPts val="1800"/>
                </a:spcBef>
                <a:buFont typeface="+mj-lt"/>
                <a:buAutoNum type="alphaLcParenR" startAt="2"/>
              </a:pPr>
              <a:r>
                <a:rPr lang="es-MX" dirty="0">
                  <a:cs typeface="Arial" pitchFamily="34" charset="0"/>
                </a:rPr>
                <a:t>Obligar a que en aquellas presentaciones que se vendan para su consumo en mas de una porción se deberán incluir tanto la información nutrimental calculado sobre una porción como la información calculada sobre el total del contenido del empaque. </a:t>
              </a:r>
            </a:p>
          </p:txBody>
        </p:sp>
      </p:grpSp>
    </p:spTree>
    <p:extLst>
      <p:ext uri="{BB962C8B-B14F-4D97-AF65-F5344CB8AC3E}">
        <p14:creationId xmlns:p14="http://schemas.microsoft.com/office/powerpoint/2010/main" val="346750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07504" y="1412776"/>
            <a:ext cx="8964488" cy="1477328"/>
          </a:xfrm>
          <a:prstGeom prst="rect">
            <a:avLst/>
          </a:prstGeom>
          <a:noFill/>
        </p:spPr>
        <p:txBody>
          <a:bodyPr wrap="square" rtlCol="0">
            <a:spAutoFit/>
          </a:bodyPr>
          <a:lstStyle/>
          <a:p>
            <a:pPr marL="285750" indent="-285750" algn="just">
              <a:buClr>
                <a:schemeClr val="accent3">
                  <a:lumMod val="50000"/>
                </a:schemeClr>
              </a:buClr>
              <a:buSzPct val="150000"/>
              <a:buFont typeface="Arial" pitchFamily="34" charset="0"/>
              <a:buChar char="•"/>
            </a:pPr>
            <a:r>
              <a:rPr lang="es-MX" sz="1800" dirty="0" smtClean="0">
                <a:latin typeface="+mj-lt"/>
              </a:rPr>
              <a:t>De manera paralela a </a:t>
            </a:r>
            <a:r>
              <a:rPr lang="es-MX" dirty="0" smtClean="0">
                <a:latin typeface="+mj-lt"/>
              </a:rPr>
              <a:t>la obligatoriedad de los </a:t>
            </a:r>
            <a:r>
              <a:rPr lang="es-MX" dirty="0" err="1" smtClean="0">
                <a:latin typeface="+mj-lt"/>
              </a:rPr>
              <a:t>GDA’s</a:t>
            </a:r>
            <a:r>
              <a:rPr lang="es-MX" dirty="0" smtClean="0">
                <a:latin typeface="+mj-lt"/>
              </a:rPr>
              <a:t> se creará un </a:t>
            </a:r>
            <a:r>
              <a:rPr lang="es-MX" sz="1800" dirty="0" smtClean="0">
                <a:latin typeface="+mj-lt"/>
              </a:rPr>
              <a:t>sello de “calidad nutricional”, mismo que será otorgado a aquellos productores que así lo soliciten y que cumplan con los estándares nutricionales.</a:t>
            </a:r>
            <a:endParaRPr lang="es-MX" sz="1800" dirty="0">
              <a:latin typeface="+mj-lt"/>
            </a:endParaRPr>
          </a:p>
          <a:p>
            <a:pPr marL="285750" indent="-285750" algn="just">
              <a:buClr>
                <a:schemeClr val="accent3">
                  <a:lumMod val="50000"/>
                </a:schemeClr>
              </a:buClr>
              <a:buSzPct val="150000"/>
              <a:buFont typeface="Arial" pitchFamily="34" charset="0"/>
              <a:buChar char="•"/>
            </a:pPr>
            <a:r>
              <a:rPr lang="es-MX" sz="1800" dirty="0" smtClean="0">
                <a:latin typeface="+mj-lt"/>
              </a:rPr>
              <a:t>Este esquema ya es empleado a nivel internacional y no es excluyente de otros esquemas regulatorios tal y como puede apreciarse en el siguiente ejemplo:</a:t>
            </a:r>
          </a:p>
        </p:txBody>
      </p:sp>
      <p:grpSp>
        <p:nvGrpSpPr>
          <p:cNvPr id="5" name="Grupo 4"/>
          <p:cNvGrpSpPr/>
          <p:nvPr/>
        </p:nvGrpSpPr>
        <p:grpSpPr>
          <a:xfrm>
            <a:off x="2808053" y="2864682"/>
            <a:ext cx="3780171" cy="2076486"/>
            <a:chOff x="2808053" y="2864682"/>
            <a:chExt cx="3780171" cy="2076486"/>
          </a:xfrm>
        </p:grpSpPr>
        <p:pic>
          <p:nvPicPr>
            <p:cNvPr id="9" name="Picture 2" descr="E:\Fotos26032013\tablecracker\DSC007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0540" y="2864682"/>
              <a:ext cx="2370989" cy="207648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2808053" y="3043694"/>
              <a:ext cx="3780171" cy="1402709"/>
              <a:chOff x="2808053" y="3043694"/>
              <a:chExt cx="3780171" cy="1402709"/>
            </a:xfrm>
          </p:grpSpPr>
          <p:sp>
            <p:nvSpPr>
              <p:cNvPr id="13" name="12 Elipse"/>
              <p:cNvSpPr/>
              <p:nvPr/>
            </p:nvSpPr>
            <p:spPr>
              <a:xfrm>
                <a:off x="4464237" y="3043694"/>
                <a:ext cx="576064"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noFill/>
                  <a:latin typeface="+mj-lt"/>
                </a:endParaRPr>
              </a:p>
            </p:txBody>
          </p:sp>
          <p:cxnSp>
            <p:nvCxnSpPr>
              <p:cNvPr id="14" name="13 Conector recto de flecha"/>
              <p:cNvCxnSpPr/>
              <p:nvPr/>
            </p:nvCxnSpPr>
            <p:spPr>
              <a:xfrm flipH="1">
                <a:off x="5040301" y="3331726"/>
                <a:ext cx="468052" cy="0"/>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5" name="14 CuadroTexto"/>
              <p:cNvSpPr txBox="1"/>
              <p:nvPr/>
            </p:nvSpPr>
            <p:spPr>
              <a:xfrm>
                <a:off x="5508353" y="3115702"/>
                <a:ext cx="971859" cy="646331"/>
              </a:xfrm>
              <a:prstGeom prst="rect">
                <a:avLst/>
              </a:prstGeom>
              <a:noFill/>
            </p:spPr>
            <p:txBody>
              <a:bodyPr wrap="square" rtlCol="0">
                <a:spAutoFit/>
              </a:bodyPr>
              <a:lstStyle/>
              <a:p>
                <a:pPr algn="ctr"/>
                <a:r>
                  <a:rPr lang="es-MX" dirty="0" smtClean="0">
                    <a:latin typeface="+mj-lt"/>
                  </a:rPr>
                  <a:t>Sello de calidad</a:t>
                </a:r>
                <a:endParaRPr lang="es-MX" dirty="0">
                  <a:latin typeface="+mj-lt"/>
                </a:endParaRPr>
              </a:p>
            </p:txBody>
          </p:sp>
          <p:sp>
            <p:nvSpPr>
              <p:cNvPr id="20" name="19 Rectángulo"/>
              <p:cNvSpPr/>
              <p:nvPr/>
            </p:nvSpPr>
            <p:spPr>
              <a:xfrm>
                <a:off x="2808053" y="4005063"/>
                <a:ext cx="2087983"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cxnSp>
            <p:nvCxnSpPr>
              <p:cNvPr id="21" name="20 Conector recto de flecha"/>
              <p:cNvCxnSpPr/>
              <p:nvPr/>
            </p:nvCxnSpPr>
            <p:spPr>
              <a:xfrm flipH="1">
                <a:off x="4896285" y="4221087"/>
                <a:ext cx="684324" cy="0"/>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2" name="21 CuadroTexto"/>
              <p:cNvSpPr txBox="1"/>
              <p:nvPr/>
            </p:nvSpPr>
            <p:spPr>
              <a:xfrm>
                <a:off x="5616365" y="4077071"/>
                <a:ext cx="971859" cy="369332"/>
              </a:xfrm>
              <a:prstGeom prst="rect">
                <a:avLst/>
              </a:prstGeom>
              <a:noFill/>
            </p:spPr>
            <p:txBody>
              <a:bodyPr wrap="square" rtlCol="0">
                <a:spAutoFit/>
              </a:bodyPr>
              <a:lstStyle/>
              <a:p>
                <a:pPr algn="ctr"/>
                <a:r>
                  <a:rPr lang="es-MX" dirty="0" err="1" smtClean="0">
                    <a:latin typeface="+mj-lt"/>
                  </a:rPr>
                  <a:t>GDA’s</a:t>
                </a:r>
                <a:endParaRPr lang="es-MX" dirty="0">
                  <a:latin typeface="+mj-lt"/>
                </a:endParaRPr>
              </a:p>
            </p:txBody>
          </p:sp>
        </p:grpSp>
      </p:grpSp>
      <p:graphicFrame>
        <p:nvGraphicFramePr>
          <p:cNvPr id="23" name="2 Tabla"/>
          <p:cNvGraphicFramePr>
            <a:graphicFrameLocks noGrp="1"/>
          </p:cNvGraphicFramePr>
          <p:nvPr>
            <p:extLst>
              <p:ext uri="{D42A27DB-BD31-4B8C-83A1-F6EECF244321}">
                <p14:modId xmlns:p14="http://schemas.microsoft.com/office/powerpoint/2010/main" val="1089054167"/>
              </p:ext>
            </p:extLst>
          </p:nvPr>
        </p:nvGraphicFramePr>
        <p:xfrm>
          <a:off x="1889951" y="5660093"/>
          <a:ext cx="5148572" cy="1191768"/>
        </p:xfrm>
        <a:graphic>
          <a:graphicData uri="http://schemas.openxmlformats.org/drawingml/2006/table">
            <a:tbl>
              <a:tblPr firstRow="1" firstCol="1" bandRow="1">
                <a:tableStyleId>{9DCAF9ED-07DC-4A11-8D7F-57B35C25682E}</a:tableStyleId>
              </a:tblPr>
              <a:tblGrid>
                <a:gridCol w="2386042"/>
                <a:gridCol w="2762530"/>
              </a:tblGrid>
              <a:tr h="270030">
                <a:tc>
                  <a:txBody>
                    <a:bodyPr/>
                    <a:lstStyle/>
                    <a:p>
                      <a:pPr algn="ctr">
                        <a:lnSpc>
                          <a:spcPct val="115000"/>
                        </a:lnSpc>
                        <a:spcAft>
                          <a:spcPts val="0"/>
                        </a:spcAft>
                      </a:pPr>
                      <a:r>
                        <a:rPr lang="es-MX" sz="1700" dirty="0">
                          <a:effectLst/>
                          <a:latin typeface="Arial Narrow" pitchFamily="34" charset="0"/>
                        </a:rPr>
                        <a:t> </a:t>
                      </a:r>
                      <a:endParaRPr lang="es-MX" sz="1700" dirty="0">
                        <a:effectLst/>
                        <a:latin typeface="Arial Narrow" pitchFamily="34" charset="0"/>
                        <a:ea typeface="Calibri"/>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es-ES" sz="1700" b="0" dirty="0">
                          <a:effectLst/>
                          <a:latin typeface="Arial Narrow" pitchFamily="34" charset="0"/>
                        </a:rPr>
                        <a:t>Límite Máximo de Kcal/10gr/ml</a:t>
                      </a:r>
                      <a:endParaRPr lang="es-MX" sz="1700" b="0" dirty="0">
                        <a:effectLst/>
                        <a:latin typeface="Arial Narrow" pitchFamily="34" charset="0"/>
                        <a:ea typeface="Calibri"/>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270030">
                <a:tc>
                  <a:txBody>
                    <a:bodyPr/>
                    <a:lstStyle/>
                    <a:p>
                      <a:pPr algn="ctr">
                        <a:lnSpc>
                          <a:spcPct val="115000"/>
                        </a:lnSpc>
                        <a:spcAft>
                          <a:spcPts val="0"/>
                        </a:spcAft>
                      </a:pPr>
                      <a:r>
                        <a:rPr lang="es-ES" sz="1700" dirty="0">
                          <a:effectLst/>
                          <a:latin typeface="Arial Narrow" pitchFamily="34" charset="0"/>
                        </a:rPr>
                        <a:t>De Alta</a:t>
                      </a:r>
                      <a:endParaRPr lang="es-MX" sz="1700" dirty="0">
                        <a:effectLst/>
                        <a:latin typeface="Arial Narrow" pitchFamily="34" charset="0"/>
                        <a:ea typeface="Calibri"/>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es-ES" sz="1700" dirty="0" smtClean="0">
                          <a:effectLst/>
                          <a:latin typeface="Arial Narrow" pitchFamily="34" charset="0"/>
                        </a:rPr>
                        <a:t>&gt; 20.1</a:t>
                      </a:r>
                      <a:endParaRPr lang="es-MX" sz="1700" dirty="0">
                        <a:effectLst/>
                        <a:latin typeface="Arial Narrow" pitchFamily="34" charset="0"/>
                        <a:ea typeface="Calibri"/>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270030">
                <a:tc>
                  <a:txBody>
                    <a:bodyPr/>
                    <a:lstStyle/>
                    <a:p>
                      <a:pPr algn="ctr">
                        <a:lnSpc>
                          <a:spcPct val="115000"/>
                        </a:lnSpc>
                        <a:spcAft>
                          <a:spcPts val="0"/>
                        </a:spcAft>
                      </a:pPr>
                      <a:r>
                        <a:rPr lang="es-ES" sz="1700" dirty="0">
                          <a:effectLst/>
                          <a:latin typeface="Arial Narrow" pitchFamily="34" charset="0"/>
                        </a:rPr>
                        <a:t>De Media</a:t>
                      </a:r>
                      <a:endParaRPr lang="es-MX" sz="1700" dirty="0">
                        <a:effectLst/>
                        <a:latin typeface="Arial Narrow" pitchFamily="34" charset="0"/>
                        <a:ea typeface="Calibri"/>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es-ES" sz="1700" dirty="0">
                          <a:effectLst/>
                          <a:latin typeface="Arial Narrow" pitchFamily="34" charset="0"/>
                        </a:rPr>
                        <a:t>3.6 - 20</a:t>
                      </a:r>
                      <a:endParaRPr lang="es-MX" sz="1700" dirty="0">
                        <a:effectLst/>
                        <a:latin typeface="Arial Narrow" pitchFamily="34" charset="0"/>
                        <a:ea typeface="Calibri"/>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270030">
                <a:tc>
                  <a:txBody>
                    <a:bodyPr/>
                    <a:lstStyle/>
                    <a:p>
                      <a:pPr algn="ctr">
                        <a:lnSpc>
                          <a:spcPct val="115000"/>
                        </a:lnSpc>
                        <a:spcAft>
                          <a:spcPts val="0"/>
                        </a:spcAft>
                      </a:pPr>
                      <a:r>
                        <a:rPr lang="es-ES" sz="1700" dirty="0">
                          <a:effectLst/>
                          <a:latin typeface="Arial Narrow" pitchFamily="34" charset="0"/>
                        </a:rPr>
                        <a:t>De Baja</a:t>
                      </a:r>
                      <a:endParaRPr lang="es-MX" sz="1700" dirty="0">
                        <a:effectLst/>
                        <a:latin typeface="Arial Narrow" pitchFamily="34" charset="0"/>
                        <a:ea typeface="Calibri"/>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es-ES" sz="1700" dirty="0">
                          <a:effectLst/>
                          <a:latin typeface="Arial Narrow" pitchFamily="34" charset="0"/>
                        </a:rPr>
                        <a:t>0 - 3.5</a:t>
                      </a:r>
                      <a:endParaRPr lang="es-MX" sz="1700" dirty="0">
                        <a:effectLst/>
                        <a:latin typeface="Arial Narrow" pitchFamily="34" charset="0"/>
                        <a:ea typeface="Calibri"/>
                        <a:cs typeface="Times New Roman"/>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bl>
          </a:graphicData>
        </a:graphic>
      </p:graphicFrame>
      <p:sp>
        <p:nvSpPr>
          <p:cNvPr id="17" name="3 Título"/>
          <p:cNvSpPr txBox="1">
            <a:spLocks/>
          </p:cNvSpPr>
          <p:nvPr/>
        </p:nvSpPr>
        <p:spPr>
          <a:xfrm>
            <a:off x="107504"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a:solidFill>
                  <a:schemeClr val="bg1"/>
                </a:solidFill>
                <a:effectLst>
                  <a:outerShdw blurRad="38100" dist="38100" dir="2700000" algn="tl">
                    <a:srgbClr val="000000">
                      <a:alpha val="43137"/>
                    </a:srgbClr>
                  </a:outerShdw>
                </a:effectLst>
              </a:rPr>
              <a:t>II. Inclusión de Sello de Calidad</a:t>
            </a:r>
          </a:p>
        </p:txBody>
      </p:sp>
      <p:sp>
        <p:nvSpPr>
          <p:cNvPr id="3" name="CuadroTexto 2"/>
          <p:cNvSpPr txBox="1"/>
          <p:nvPr/>
        </p:nvSpPr>
        <p:spPr>
          <a:xfrm>
            <a:off x="107504" y="4955541"/>
            <a:ext cx="8928992" cy="646331"/>
          </a:xfrm>
          <a:prstGeom prst="rect">
            <a:avLst/>
          </a:prstGeom>
          <a:noFill/>
        </p:spPr>
        <p:txBody>
          <a:bodyPr wrap="square" rtlCol="0">
            <a:spAutoFit/>
          </a:bodyPr>
          <a:lstStyle/>
          <a:p>
            <a:pPr marL="285750" lvl="0" indent="-285750" algn="just">
              <a:buClr>
                <a:srgbClr val="9BBB59">
                  <a:lumMod val="50000"/>
                </a:srgbClr>
              </a:buClr>
              <a:buSzPct val="150000"/>
              <a:buFont typeface="Arial" pitchFamily="34" charset="0"/>
              <a:buChar char="•"/>
            </a:pPr>
            <a:r>
              <a:rPr lang="es-ES_tradnl" dirty="0">
                <a:solidFill>
                  <a:prstClr val="black"/>
                </a:solidFill>
              </a:rPr>
              <a:t>Únicamente podrán tener sello de calidad aquellos alimentos y bebidas con una densidad calórica media o baja de acuerdo a lo </a:t>
            </a:r>
            <a:r>
              <a:rPr lang="es-ES_tradnl" dirty="0" smtClean="0">
                <a:solidFill>
                  <a:prstClr val="black"/>
                </a:solidFill>
              </a:rPr>
              <a:t>siguiente:</a:t>
            </a:r>
            <a:endParaRPr lang="es-ES_tradnl" dirty="0">
              <a:solidFill>
                <a:prstClr val="black"/>
              </a:solidFill>
            </a:endParaRPr>
          </a:p>
        </p:txBody>
      </p:sp>
    </p:spTree>
    <p:extLst>
      <p:ext uri="{BB962C8B-B14F-4D97-AF65-F5344CB8AC3E}">
        <p14:creationId xmlns:p14="http://schemas.microsoft.com/office/powerpoint/2010/main" val="332691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5 CuadroTexto"/>
          <p:cNvSpPr txBox="1"/>
          <p:nvPr/>
        </p:nvSpPr>
        <p:spPr>
          <a:xfrm>
            <a:off x="33267" y="6415518"/>
            <a:ext cx="9143999" cy="369332"/>
          </a:xfrm>
          <a:prstGeom prst="rect">
            <a:avLst/>
          </a:prstGeom>
          <a:noFill/>
        </p:spPr>
        <p:txBody>
          <a:bodyPr wrap="square" rtlCol="0">
            <a:spAutoFit/>
          </a:bodyPr>
          <a:lstStyle/>
          <a:p>
            <a:pPr algn="ctr"/>
            <a:r>
              <a:rPr lang="es-MX" b="1" dirty="0" smtClean="0">
                <a:solidFill>
                  <a:schemeClr val="bg1"/>
                </a:solidFill>
                <a:latin typeface="+mn-lt"/>
                <a:cs typeface="Times New Roman" pitchFamily="18" charset="0"/>
              </a:rPr>
              <a:t>Julio, 2013</a:t>
            </a:r>
            <a:endParaRPr lang="es-MX" b="1" dirty="0">
              <a:solidFill>
                <a:schemeClr val="bg1"/>
              </a:solidFill>
              <a:latin typeface="+mn-lt"/>
              <a:cs typeface="Times New Roman" pitchFamily="18" charset="0"/>
            </a:endParaRPr>
          </a:p>
        </p:txBody>
      </p:sp>
      <p:sp>
        <p:nvSpPr>
          <p:cNvPr id="11" name="7 Rectángulo"/>
          <p:cNvSpPr/>
          <p:nvPr/>
        </p:nvSpPr>
        <p:spPr>
          <a:xfrm>
            <a:off x="-8286" y="3397150"/>
            <a:ext cx="9144000" cy="168803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MX" sz="4400" b="1" dirty="0" smtClean="0">
                <a:solidFill>
                  <a:schemeClr val="tx1">
                    <a:lumMod val="65000"/>
                    <a:lumOff val="35000"/>
                  </a:schemeClr>
                </a:solidFill>
                <a:effectLst>
                  <a:outerShdw blurRad="38100" dist="38100" dir="2700000" algn="tl">
                    <a:srgbClr val="000000">
                      <a:alpha val="43137"/>
                    </a:srgbClr>
                  </a:outerShdw>
                </a:effectLst>
                <a:cs typeface="Times New Roman" pitchFamily="18" charset="0"/>
              </a:rPr>
              <a:t>Publicidad</a:t>
            </a:r>
            <a:endParaRPr lang="es-MX" sz="4400" b="1" dirty="0">
              <a:solidFill>
                <a:schemeClr val="tx1">
                  <a:lumMod val="65000"/>
                  <a:lumOff val="35000"/>
                </a:schemeClr>
              </a:solidFill>
              <a:effectLst>
                <a:outerShdw blurRad="38100" dist="38100" dir="2700000" algn="tl">
                  <a:srgbClr val="000000">
                    <a:alpha val="43137"/>
                  </a:srgbClr>
                </a:outerShdw>
              </a:effectLst>
              <a:cs typeface="Times New Roman" pitchFamily="18" charset="0"/>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765" y="1171747"/>
            <a:ext cx="4297897" cy="101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54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7 Rectángulo"/>
          <p:cNvSpPr/>
          <p:nvPr/>
        </p:nvSpPr>
        <p:spPr>
          <a:xfrm>
            <a:off x="0" y="3789040"/>
            <a:ext cx="9144000" cy="168803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6" name="10 CuadroTexto"/>
          <p:cNvSpPr txBox="1">
            <a:spLocks noChangeArrowheads="1"/>
          </p:cNvSpPr>
          <p:nvPr/>
        </p:nvSpPr>
        <p:spPr bwMode="auto">
          <a:xfrm>
            <a:off x="0" y="4049688"/>
            <a:ext cx="9143999" cy="1015663"/>
          </a:xfrm>
          <a:prstGeom prst="rect">
            <a:avLst/>
          </a:prstGeom>
          <a:noFill/>
          <a:ln w="9525">
            <a:noFill/>
            <a:miter lim="800000"/>
            <a:headEnd/>
            <a:tailEnd/>
          </a:ln>
        </p:spPr>
        <p:txBody>
          <a:bodyPr wrap="square">
            <a:spAutoFit/>
          </a:bodyPr>
          <a:lstStyle/>
          <a:p>
            <a:pPr algn="ctr"/>
            <a:r>
              <a:rPr lang="es-MX" sz="6000" b="1" dirty="0" smtClean="0">
                <a:solidFill>
                  <a:schemeClr val="tx1">
                    <a:lumMod val="65000"/>
                    <a:lumOff val="35000"/>
                  </a:schemeClr>
                </a:solidFill>
                <a:effectLst>
                  <a:outerShdw blurRad="38100" dist="38100" dir="2700000" algn="tl">
                    <a:srgbClr val="000000">
                      <a:alpha val="43137"/>
                    </a:srgbClr>
                  </a:outerShdw>
                </a:effectLst>
                <a:latin typeface="+mj-lt"/>
                <a:cs typeface="Times New Roman" pitchFamily="18" charset="0"/>
              </a:rPr>
              <a:t>Diagnóstico</a:t>
            </a:r>
            <a:endParaRPr lang="es-MX" sz="6000" b="1" dirty="0">
              <a:solidFill>
                <a:schemeClr val="tx1">
                  <a:lumMod val="65000"/>
                  <a:lumOff val="35000"/>
                </a:schemeClr>
              </a:solidFill>
              <a:effectLst>
                <a:outerShdw blurRad="38100" dist="38100" dir="2700000" algn="tl">
                  <a:srgbClr val="000000">
                    <a:alpha val="43137"/>
                  </a:srgbClr>
                </a:outerShdw>
              </a:effectLst>
              <a:latin typeface="+mj-lt"/>
              <a:cs typeface="Times New Roman" pitchFamily="18" charset="0"/>
            </a:endParaRPr>
          </a:p>
        </p:txBody>
      </p:sp>
      <p:pic>
        <p:nvPicPr>
          <p:cNvPr id="7"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1484784"/>
            <a:ext cx="4104456" cy="96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06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330138" y="1484784"/>
            <a:ext cx="8424936" cy="5282718"/>
            <a:chOff x="330138" y="1484784"/>
            <a:chExt cx="8424936" cy="5282718"/>
          </a:xfrm>
        </p:grpSpPr>
        <p:sp>
          <p:nvSpPr>
            <p:cNvPr id="9" name="8 CuadroTexto"/>
            <p:cNvSpPr txBox="1"/>
            <p:nvPr/>
          </p:nvSpPr>
          <p:spPr>
            <a:xfrm>
              <a:off x="502754" y="1484784"/>
              <a:ext cx="7848872" cy="923330"/>
            </a:xfrm>
            <a:prstGeom prst="rect">
              <a:avLst/>
            </a:prstGeom>
            <a:noFill/>
          </p:spPr>
          <p:txBody>
            <a:bodyPr wrap="square" rtlCol="0">
              <a:spAutoFit/>
            </a:bodyPr>
            <a:lstStyle/>
            <a:p>
              <a:pPr lvl="1" algn="just"/>
              <a:endParaRPr lang="es-MX" b="1" i="1" dirty="0">
                <a:latin typeface="+mj-lt"/>
              </a:endParaRPr>
            </a:p>
            <a:p>
              <a:pPr lvl="1" algn="just"/>
              <a:endParaRPr lang="es-MX" b="1" i="1" dirty="0" smtClean="0">
                <a:latin typeface="+mj-lt"/>
              </a:endParaRPr>
            </a:p>
            <a:p>
              <a:pPr lvl="1" algn="just"/>
              <a:endParaRPr lang="es-MX" b="1" i="1" dirty="0" smtClean="0">
                <a:latin typeface="+mj-lt"/>
              </a:endParaRPr>
            </a:p>
          </p:txBody>
        </p:sp>
        <p:sp>
          <p:nvSpPr>
            <p:cNvPr id="34" name="33 CuadroTexto"/>
            <p:cNvSpPr txBox="1"/>
            <p:nvPr/>
          </p:nvSpPr>
          <p:spPr>
            <a:xfrm>
              <a:off x="330138" y="1484784"/>
              <a:ext cx="8424936" cy="369332"/>
            </a:xfrm>
            <a:prstGeom prst="rect">
              <a:avLst/>
            </a:prstGeom>
            <a:noFill/>
          </p:spPr>
          <p:txBody>
            <a:bodyPr wrap="square" rtlCol="0">
              <a:spAutoFit/>
            </a:bodyPr>
            <a:lstStyle/>
            <a:p>
              <a:pPr marL="285750" indent="-285750" algn="just">
                <a:buClr>
                  <a:schemeClr val="accent3">
                    <a:lumMod val="50000"/>
                  </a:schemeClr>
                </a:buClr>
                <a:buSzPct val="150000"/>
                <a:buFont typeface="Arial" pitchFamily="34" charset="0"/>
                <a:buChar char="•"/>
              </a:pPr>
              <a:r>
                <a:rPr lang="es-MX" dirty="0" smtClean="0">
                  <a:solidFill>
                    <a:prstClr val="black"/>
                  </a:solidFill>
                  <a:latin typeface="+mj-lt"/>
                </a:rPr>
                <a:t>En materia de publicidad se propone lo siguiente:</a:t>
              </a:r>
              <a:endParaRPr lang="es-MX" dirty="0" smtClean="0">
                <a:latin typeface="+mj-lt"/>
              </a:endParaRPr>
            </a:p>
          </p:txBody>
        </p:sp>
        <p:graphicFrame>
          <p:nvGraphicFramePr>
            <p:cNvPr id="5" name="4 Diagrama"/>
            <p:cNvGraphicFramePr/>
            <p:nvPr>
              <p:extLst>
                <p:ext uri="{D42A27DB-BD31-4B8C-83A1-F6EECF244321}">
                  <p14:modId xmlns:p14="http://schemas.microsoft.com/office/powerpoint/2010/main" val="972930254"/>
                </p:ext>
              </p:extLst>
            </p:nvPr>
          </p:nvGraphicFramePr>
          <p:xfrm>
            <a:off x="1294842" y="1844824"/>
            <a:ext cx="6912768"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CuadroTexto"/>
            <p:cNvSpPr txBox="1"/>
            <p:nvPr/>
          </p:nvSpPr>
          <p:spPr>
            <a:xfrm>
              <a:off x="330138" y="5013176"/>
              <a:ext cx="8424936" cy="1754326"/>
            </a:xfrm>
            <a:prstGeom prst="rect">
              <a:avLst/>
            </a:prstGeom>
            <a:noFill/>
          </p:spPr>
          <p:txBody>
            <a:bodyPr wrap="square" rtlCol="0">
              <a:spAutoFit/>
            </a:bodyPr>
            <a:lstStyle/>
            <a:p>
              <a:pPr marL="285750" indent="-285750" algn="just">
                <a:buClr>
                  <a:schemeClr val="accent3">
                    <a:lumMod val="50000"/>
                  </a:schemeClr>
                </a:buClr>
                <a:buSzPct val="150000"/>
                <a:buFont typeface="Arial" pitchFamily="34" charset="0"/>
                <a:buChar char="•"/>
              </a:pPr>
              <a:r>
                <a:rPr lang="es-MX" dirty="0" smtClean="0">
                  <a:latin typeface="+mj-lt"/>
                </a:rPr>
                <a:t>Distinto de lo anterior no podrá hacerse publicidad en horarios de audiencia infantil de chocolates, confitería y refrescos.</a:t>
              </a:r>
            </a:p>
            <a:p>
              <a:pPr marL="285750" indent="-285750" algn="just">
                <a:buClr>
                  <a:schemeClr val="accent3">
                    <a:lumMod val="50000"/>
                  </a:schemeClr>
                </a:buClr>
                <a:buSzPct val="150000"/>
                <a:buFont typeface="Arial" pitchFamily="34" charset="0"/>
                <a:buChar char="•"/>
              </a:pPr>
              <a:endParaRPr lang="es-MX" dirty="0" smtClean="0">
                <a:latin typeface="+mj-lt"/>
              </a:endParaRPr>
            </a:p>
            <a:p>
              <a:pPr marL="285750" indent="-285750" algn="just">
                <a:buClr>
                  <a:schemeClr val="accent3">
                    <a:lumMod val="50000"/>
                  </a:schemeClr>
                </a:buClr>
                <a:buSzPct val="150000"/>
                <a:buFont typeface="Arial" pitchFamily="34" charset="0"/>
                <a:buChar char="•"/>
              </a:pPr>
              <a:r>
                <a:rPr lang="es-MX" dirty="0" smtClean="0">
                  <a:latin typeface="+mj-lt"/>
                </a:rPr>
                <a:t>Esta propuesta es acorde a las mejores prácticas internacionales tal y como es el caso del EU Pledge, documento utilizado por las mayores empresas de alimentos en el mundo para realizar su publicidad en Europa. </a:t>
              </a:r>
            </a:p>
          </p:txBody>
        </p:sp>
      </p:grpSp>
      <p:sp>
        <p:nvSpPr>
          <p:cNvPr id="11" name="3 Título"/>
          <p:cNvSpPr txBox="1">
            <a:spLocks/>
          </p:cNvSpPr>
          <p:nvPr/>
        </p:nvSpPr>
        <p:spPr>
          <a:xfrm>
            <a:off x="107504"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a:solidFill>
                  <a:schemeClr val="bg1"/>
                </a:solidFill>
                <a:effectLst>
                  <a:outerShdw blurRad="38100" dist="38100" dir="2700000" algn="tl">
                    <a:srgbClr val="000000">
                      <a:alpha val="43137"/>
                    </a:srgbClr>
                  </a:outerShdw>
                </a:effectLst>
              </a:rPr>
              <a:t>Publicidad Infantil y Regulación de Horarios</a:t>
            </a:r>
          </a:p>
        </p:txBody>
      </p:sp>
    </p:spTree>
    <p:extLst>
      <p:ext uri="{BB962C8B-B14F-4D97-AF65-F5344CB8AC3E}">
        <p14:creationId xmlns:p14="http://schemas.microsoft.com/office/powerpoint/2010/main" val="193679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5 CuadroTexto"/>
          <p:cNvSpPr txBox="1"/>
          <p:nvPr/>
        </p:nvSpPr>
        <p:spPr>
          <a:xfrm>
            <a:off x="33267" y="6415518"/>
            <a:ext cx="9143999" cy="369332"/>
          </a:xfrm>
          <a:prstGeom prst="rect">
            <a:avLst/>
          </a:prstGeom>
          <a:noFill/>
        </p:spPr>
        <p:txBody>
          <a:bodyPr wrap="square" rtlCol="0">
            <a:spAutoFit/>
          </a:bodyPr>
          <a:lstStyle/>
          <a:p>
            <a:pPr algn="ctr"/>
            <a:r>
              <a:rPr lang="es-MX" b="1" dirty="0" smtClean="0">
                <a:solidFill>
                  <a:schemeClr val="bg1"/>
                </a:solidFill>
                <a:latin typeface="+mn-lt"/>
                <a:cs typeface="Times New Roman" pitchFamily="18" charset="0"/>
              </a:rPr>
              <a:t>Julio, 2013</a:t>
            </a:r>
            <a:endParaRPr lang="es-MX" b="1" dirty="0">
              <a:solidFill>
                <a:schemeClr val="bg1"/>
              </a:solidFill>
              <a:latin typeface="+mn-lt"/>
              <a:cs typeface="Times New Roman" pitchFamily="18" charset="0"/>
            </a:endParaRPr>
          </a:p>
        </p:txBody>
      </p:sp>
      <p:sp>
        <p:nvSpPr>
          <p:cNvPr id="11" name="7 Rectángulo"/>
          <p:cNvSpPr/>
          <p:nvPr/>
        </p:nvSpPr>
        <p:spPr>
          <a:xfrm>
            <a:off x="-8286" y="3397150"/>
            <a:ext cx="9144000" cy="168803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MX" sz="4400" b="1" dirty="0" smtClean="0">
                <a:solidFill>
                  <a:schemeClr val="tx1">
                    <a:lumMod val="65000"/>
                    <a:lumOff val="35000"/>
                  </a:schemeClr>
                </a:solidFill>
                <a:effectLst>
                  <a:outerShdw blurRad="38100" dist="38100" dir="2700000" algn="tl">
                    <a:srgbClr val="000000">
                      <a:alpha val="43137"/>
                    </a:srgbClr>
                  </a:outerShdw>
                </a:effectLst>
                <a:cs typeface="Times New Roman" pitchFamily="18" charset="0"/>
              </a:rPr>
              <a:t>Pasos a seguir</a:t>
            </a:r>
            <a:endParaRPr lang="es-MX" sz="4400" b="1" dirty="0">
              <a:solidFill>
                <a:schemeClr val="tx1">
                  <a:lumMod val="65000"/>
                  <a:lumOff val="35000"/>
                </a:schemeClr>
              </a:solidFill>
              <a:effectLst>
                <a:outerShdw blurRad="38100" dist="38100" dir="2700000" algn="tl">
                  <a:srgbClr val="000000">
                    <a:alpha val="43137"/>
                  </a:srgbClr>
                </a:outerShdw>
              </a:effectLst>
              <a:cs typeface="Times New Roman" pitchFamily="18" charset="0"/>
            </a:endParaRP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1124744"/>
            <a:ext cx="3991555" cy="93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58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7654" y="1746649"/>
            <a:ext cx="9144730" cy="4673906"/>
            <a:chOff x="-37654" y="1746649"/>
            <a:chExt cx="9144730" cy="4673906"/>
          </a:xfrm>
        </p:grpSpPr>
        <p:sp>
          <p:nvSpPr>
            <p:cNvPr id="34" name="33 CuadroTexto"/>
            <p:cNvSpPr txBox="1"/>
            <p:nvPr/>
          </p:nvSpPr>
          <p:spPr>
            <a:xfrm>
              <a:off x="323528" y="1746649"/>
              <a:ext cx="8424936" cy="369332"/>
            </a:xfrm>
            <a:prstGeom prst="rect">
              <a:avLst/>
            </a:prstGeom>
            <a:noFill/>
          </p:spPr>
          <p:txBody>
            <a:bodyPr wrap="square" rtlCol="0">
              <a:spAutoFit/>
            </a:bodyPr>
            <a:lstStyle/>
            <a:p>
              <a:pPr algn="just"/>
              <a:r>
                <a:rPr lang="es-MX" dirty="0" smtClean="0">
                  <a:solidFill>
                    <a:prstClr val="black"/>
                  </a:solidFill>
                  <a:latin typeface="+mj-lt"/>
                </a:rPr>
                <a:t>Las actividades anteriormente expuestas se llevarán a cabo durante el siguiente periodo:</a:t>
              </a:r>
              <a:endParaRPr lang="es-MX" dirty="0" smtClean="0">
                <a:latin typeface="+mj-lt"/>
              </a:endParaRPr>
            </a:p>
          </p:txBody>
        </p:sp>
        <p:sp>
          <p:nvSpPr>
            <p:cNvPr id="38" name="37 CuadroTexto"/>
            <p:cNvSpPr txBox="1"/>
            <p:nvPr/>
          </p:nvSpPr>
          <p:spPr>
            <a:xfrm>
              <a:off x="182534" y="6112778"/>
              <a:ext cx="7989866" cy="307777"/>
            </a:xfrm>
            <a:prstGeom prst="rect">
              <a:avLst/>
            </a:prstGeom>
            <a:noFill/>
          </p:spPr>
          <p:txBody>
            <a:bodyPr wrap="square" rtlCol="0">
              <a:spAutoFit/>
            </a:bodyPr>
            <a:lstStyle/>
            <a:p>
              <a:r>
                <a:rPr lang="es-MX" sz="1400" b="1" dirty="0" smtClean="0">
                  <a:solidFill>
                    <a:prstClr val="black"/>
                  </a:solidFill>
                  <a:latin typeface="+mj-lt"/>
                </a:rPr>
                <a:t>Tiempo estimado tomando en cuenta el tiempo extraordinario para la modificación de reglamentos. </a:t>
              </a:r>
            </a:p>
          </p:txBody>
        </p:sp>
        <p:grpSp>
          <p:nvGrpSpPr>
            <p:cNvPr id="3" name="Grupo 2"/>
            <p:cNvGrpSpPr/>
            <p:nvPr/>
          </p:nvGrpSpPr>
          <p:grpSpPr>
            <a:xfrm>
              <a:off x="-37654" y="2898743"/>
              <a:ext cx="9144730" cy="2360654"/>
              <a:chOff x="-37654" y="2898743"/>
              <a:chExt cx="9144730" cy="2360654"/>
            </a:xfrm>
          </p:grpSpPr>
          <p:sp>
            <p:nvSpPr>
              <p:cNvPr id="20" name="19 Rectángulo"/>
              <p:cNvSpPr/>
              <p:nvPr/>
            </p:nvSpPr>
            <p:spPr>
              <a:xfrm>
                <a:off x="-37654" y="2999122"/>
                <a:ext cx="461665" cy="1940595"/>
              </a:xfrm>
              <a:prstGeom prst="rect">
                <a:avLst/>
              </a:prstGeom>
              <a:noFill/>
            </p:spPr>
            <p:txBody>
              <a:bodyPr vert="vert270" wrap="none" anchor="t">
                <a:spAutoFit/>
              </a:bodyPr>
              <a:lstStyle/>
              <a:p>
                <a:pPr algn="ctr">
                  <a:defRPr/>
                </a:pPr>
                <a:r>
                  <a:rPr lang="es-MX" b="1" dirty="0">
                    <a:solidFill>
                      <a:schemeClr val="accent2">
                        <a:lumMod val="50000"/>
                      </a:schemeClr>
                    </a:solidFill>
                    <a:latin typeface="+mj-lt"/>
                  </a:rPr>
                  <a:t>Política Regulatoria</a:t>
                </a:r>
              </a:p>
            </p:txBody>
          </p:sp>
          <p:sp>
            <p:nvSpPr>
              <p:cNvPr id="27" name="26 Abrir llave"/>
              <p:cNvSpPr/>
              <p:nvPr/>
            </p:nvSpPr>
            <p:spPr>
              <a:xfrm>
                <a:off x="424011" y="2898743"/>
                <a:ext cx="288032" cy="2141355"/>
              </a:xfrm>
              <a:prstGeom prst="leftBrace">
                <a:avLst/>
              </a:prstGeom>
              <a:ln>
                <a:solidFill>
                  <a:schemeClr val="accent2"/>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s-MX">
                  <a:latin typeface="+mj-lt"/>
                </a:endParaRPr>
              </a:p>
            </p:txBody>
          </p:sp>
          <p:graphicFrame>
            <p:nvGraphicFramePr>
              <p:cNvPr id="25" name="24 Diagrama"/>
              <p:cNvGraphicFramePr/>
              <p:nvPr>
                <p:extLst>
                  <p:ext uri="{D42A27DB-BD31-4B8C-83A1-F6EECF244321}">
                    <p14:modId xmlns:p14="http://schemas.microsoft.com/office/powerpoint/2010/main" val="4276278073"/>
                  </p:ext>
                </p:extLst>
              </p:nvPr>
            </p:nvGraphicFramePr>
            <p:xfrm>
              <a:off x="712042" y="2996952"/>
              <a:ext cx="8395034" cy="863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27 CuadroTexto"/>
              <p:cNvSpPr txBox="1"/>
              <p:nvPr/>
            </p:nvSpPr>
            <p:spPr>
              <a:xfrm>
                <a:off x="712043" y="3962880"/>
                <a:ext cx="1440160" cy="1077218"/>
              </a:xfrm>
              <a:prstGeom prst="rect">
                <a:avLst/>
              </a:prstGeom>
              <a:noFill/>
            </p:spPr>
            <p:txBody>
              <a:bodyPr wrap="square" rtlCol="0">
                <a:spAutoFit/>
              </a:bodyPr>
              <a:lstStyle/>
              <a:p>
                <a:pPr algn="ctr"/>
                <a:r>
                  <a:rPr lang="es-MX" sz="1600" dirty="0">
                    <a:latin typeface="+mj-lt"/>
                  </a:rPr>
                  <a:t>Reuniones con los dueños de las principales </a:t>
                </a:r>
                <a:r>
                  <a:rPr lang="es-MX" sz="1600" dirty="0" smtClean="0">
                    <a:latin typeface="+mj-lt"/>
                  </a:rPr>
                  <a:t>empresas</a:t>
                </a:r>
                <a:endParaRPr lang="es-MX" sz="1600" dirty="0">
                  <a:latin typeface="+mj-lt"/>
                </a:endParaRPr>
              </a:p>
            </p:txBody>
          </p:sp>
          <p:sp>
            <p:nvSpPr>
              <p:cNvPr id="33" name="32 CuadroTexto"/>
              <p:cNvSpPr txBox="1"/>
              <p:nvPr/>
            </p:nvSpPr>
            <p:spPr>
              <a:xfrm>
                <a:off x="2296220" y="3951267"/>
                <a:ext cx="1404156" cy="584775"/>
              </a:xfrm>
              <a:prstGeom prst="rect">
                <a:avLst/>
              </a:prstGeom>
              <a:noFill/>
            </p:spPr>
            <p:txBody>
              <a:bodyPr wrap="square" rtlCol="0">
                <a:spAutoFit/>
              </a:bodyPr>
              <a:lstStyle/>
              <a:p>
                <a:pPr algn="ctr"/>
                <a:r>
                  <a:rPr lang="es-MX" sz="1600" dirty="0">
                    <a:latin typeface="+mj-lt"/>
                  </a:rPr>
                  <a:t>Reuniones con la </a:t>
                </a:r>
                <a:r>
                  <a:rPr lang="es-MX" sz="1600" dirty="0" smtClean="0">
                    <a:latin typeface="+mj-lt"/>
                  </a:rPr>
                  <a:t>industria</a:t>
                </a:r>
                <a:endParaRPr lang="es-MX" sz="1600" dirty="0">
                  <a:latin typeface="+mj-lt"/>
                </a:endParaRPr>
              </a:p>
            </p:txBody>
          </p:sp>
          <p:sp>
            <p:nvSpPr>
              <p:cNvPr id="35" name="34 CuadroTexto"/>
              <p:cNvSpPr txBox="1"/>
              <p:nvPr/>
            </p:nvSpPr>
            <p:spPr>
              <a:xfrm>
                <a:off x="3880395" y="3959978"/>
                <a:ext cx="1296144" cy="584775"/>
              </a:xfrm>
              <a:prstGeom prst="rect">
                <a:avLst/>
              </a:prstGeom>
              <a:noFill/>
            </p:spPr>
            <p:txBody>
              <a:bodyPr wrap="square" rtlCol="0">
                <a:spAutoFit/>
              </a:bodyPr>
              <a:lstStyle/>
              <a:p>
                <a:pPr algn="ctr"/>
                <a:r>
                  <a:rPr lang="es-MX" sz="1600" dirty="0">
                    <a:latin typeface="+mj-lt"/>
                  </a:rPr>
                  <a:t>Proceso normativo</a:t>
                </a:r>
              </a:p>
            </p:txBody>
          </p:sp>
          <p:sp>
            <p:nvSpPr>
              <p:cNvPr id="36" name="35 CuadroTexto"/>
              <p:cNvSpPr txBox="1"/>
              <p:nvPr/>
            </p:nvSpPr>
            <p:spPr>
              <a:xfrm>
                <a:off x="5320555" y="3935958"/>
                <a:ext cx="1584176" cy="1323439"/>
              </a:xfrm>
              <a:prstGeom prst="rect">
                <a:avLst/>
              </a:prstGeom>
              <a:noFill/>
            </p:spPr>
            <p:txBody>
              <a:bodyPr wrap="square" rtlCol="0">
                <a:spAutoFit/>
              </a:bodyPr>
              <a:lstStyle/>
              <a:p>
                <a:pPr algn="ctr"/>
                <a:r>
                  <a:rPr lang="es-MX" sz="1600" dirty="0" smtClean="0">
                    <a:latin typeface="+mj-lt"/>
                  </a:rPr>
                  <a:t>Lanzamiento de la Estrategia por parte del Presidente de la República </a:t>
                </a:r>
                <a:endParaRPr lang="es-MX" sz="1600" dirty="0">
                  <a:latin typeface="+mj-lt"/>
                </a:endParaRPr>
              </a:p>
            </p:txBody>
          </p:sp>
          <p:sp>
            <p:nvSpPr>
              <p:cNvPr id="17" name="16 CuadroTexto"/>
              <p:cNvSpPr txBox="1"/>
              <p:nvPr/>
            </p:nvSpPr>
            <p:spPr>
              <a:xfrm>
                <a:off x="6904731" y="3933056"/>
                <a:ext cx="1440160" cy="1077218"/>
              </a:xfrm>
              <a:prstGeom prst="rect">
                <a:avLst/>
              </a:prstGeom>
              <a:noFill/>
            </p:spPr>
            <p:txBody>
              <a:bodyPr wrap="square" rtlCol="0">
                <a:spAutoFit/>
              </a:bodyPr>
              <a:lstStyle/>
              <a:p>
                <a:pPr algn="ctr"/>
                <a:r>
                  <a:rPr lang="es-MX" sz="1600" dirty="0" smtClean="0">
                    <a:latin typeface="+mj-lt"/>
                  </a:rPr>
                  <a:t>Modificación a la NOM en materia de GDA´s</a:t>
                </a:r>
                <a:endParaRPr lang="es-MX" sz="1600" dirty="0">
                  <a:latin typeface="+mj-lt"/>
                </a:endParaRPr>
              </a:p>
            </p:txBody>
          </p:sp>
        </p:grpSp>
      </p:grpSp>
      <p:sp>
        <p:nvSpPr>
          <p:cNvPr id="18" name="3 Título"/>
          <p:cNvSpPr txBox="1">
            <a:spLocks/>
          </p:cNvSpPr>
          <p:nvPr/>
        </p:nvSpPr>
        <p:spPr>
          <a:xfrm>
            <a:off x="107504"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smtClean="0">
                <a:solidFill>
                  <a:schemeClr val="bg1"/>
                </a:solidFill>
                <a:effectLst>
                  <a:outerShdw blurRad="38100" dist="38100" dir="2700000" algn="tl">
                    <a:srgbClr val="000000">
                      <a:alpha val="43137"/>
                    </a:srgbClr>
                  </a:outerShdw>
                </a:effectLst>
              </a:rPr>
              <a:t>Pasos a Seguir</a:t>
            </a:r>
            <a:endParaRPr lang="es-MX"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06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30069990"/>
              </p:ext>
            </p:extLst>
          </p:nvPr>
        </p:nvGraphicFramePr>
        <p:xfrm>
          <a:off x="872666" y="3435008"/>
          <a:ext cx="7605655" cy="3108960"/>
        </p:xfrm>
        <a:graphic>
          <a:graphicData uri="http://schemas.openxmlformats.org/drawingml/2006/table">
            <a:tbl>
              <a:tblPr firstRow="1" bandRow="1">
                <a:tableStyleId>{5DA37D80-6434-44D0-A028-1B22A696006F}</a:tableStyleId>
              </a:tblPr>
              <a:tblGrid>
                <a:gridCol w="4509311"/>
                <a:gridCol w="3096344"/>
              </a:tblGrid>
              <a:tr h="2978656">
                <a:tc>
                  <a:txBody>
                    <a:bodyPr/>
                    <a:lstStyle/>
                    <a:p>
                      <a:pPr algn="ctr"/>
                      <a:endParaRPr lang="es-MX" sz="1800" dirty="0" smtClean="0"/>
                    </a:p>
                    <a:p>
                      <a:pPr algn="ctr"/>
                      <a:endParaRPr lang="es-MX" sz="1800" dirty="0" smtClean="0"/>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s-MX" sz="1800" b="1" u="none" strike="noStrike" dirty="0" smtClean="0">
                        <a:effectLst/>
                        <a:latin typeface="+mn-lt"/>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s-MX" sz="1800" b="1" u="none" strike="noStrike" dirty="0" smtClean="0">
                        <a:effectLst/>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MX" sz="1800" b="0" u="none" strike="noStrike" dirty="0" smtClean="0">
                          <a:effectLst/>
                          <a:latin typeface="Arial Narrow" pitchFamily="34" charset="0"/>
                        </a:rPr>
                        <a:t>Brian Smith            Pedro Padierna   Daniel Servitje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MX" sz="1800" b="0" u="none" strike="noStrike" dirty="0" smtClean="0">
                          <a:effectLst/>
                          <a:latin typeface="Arial Narrow" pitchFamily="34" charset="0"/>
                        </a:rPr>
                        <a:t>José A. Fernández</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s-MX" sz="1800" b="0" u="none" strike="noStrike" dirty="0" smtClean="0">
                        <a:effectLst/>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s-MX" sz="1800" b="0" u="none" strike="noStrike" dirty="0" smtClean="0">
                        <a:effectLst/>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s-MX" sz="1800" b="0" u="none" strike="noStrike" dirty="0" smtClean="0">
                        <a:effectLst/>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MX" sz="1800" b="0" u="none" strike="noStrike" dirty="0" smtClean="0">
                          <a:effectLst/>
                          <a:latin typeface="Arial Narrow" pitchFamily="34" charset="0"/>
                        </a:rPr>
                        <a:t>Marcelo</a:t>
                      </a:r>
                      <a:r>
                        <a:rPr lang="es-MX" sz="1800" b="0" u="none" strike="noStrike" baseline="0" dirty="0" smtClean="0">
                          <a:effectLst/>
                          <a:latin typeface="Arial Narrow" pitchFamily="34" charset="0"/>
                        </a:rPr>
                        <a:t> Melchior   María Fernanda   Marina Menu</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MX" sz="1800" b="0" u="none" strike="noStrike" baseline="0" dirty="0" smtClean="0">
                          <a:effectLst/>
                          <a:latin typeface="Arial Narrow" pitchFamily="34" charset="0"/>
                        </a:rPr>
                        <a:t>                                      Mejía</a:t>
                      </a:r>
                      <a:endParaRPr lang="es-MX" sz="1800" b="0" u="none" strike="noStrike" dirty="0" smtClean="0">
                        <a:effectLst/>
                        <a:latin typeface="Arial Narrow" pitchFamily="34" charset="0"/>
                      </a:endParaRPr>
                    </a:p>
                  </a:txBody>
                  <a:tcPr/>
                </a:tc>
                <a:tc>
                  <a:txBody>
                    <a:bodyPr/>
                    <a:lstStyle/>
                    <a:p>
                      <a:pPr algn="ctr"/>
                      <a:endParaRPr lang="es-MX" sz="1800" dirty="0" smtClean="0">
                        <a:latin typeface="Arial Narrow" pitchFamily="34" charset="0"/>
                      </a:endParaRPr>
                    </a:p>
                    <a:p>
                      <a:pPr algn="ctr"/>
                      <a:endParaRPr lang="es-MX" sz="1800" dirty="0" smtClean="0">
                        <a:latin typeface="Arial Narrow" pitchFamily="34" charset="0"/>
                      </a:endParaRPr>
                    </a:p>
                    <a:p>
                      <a:pPr algn="ctr"/>
                      <a:endParaRPr lang="es-MX" sz="1800" dirty="0" smtClean="0">
                        <a:latin typeface="Arial Narrow" pitchFamily="34" charset="0"/>
                      </a:endParaRPr>
                    </a:p>
                    <a:p>
                      <a:pPr algn="ctr"/>
                      <a:endParaRPr lang="es-MX" sz="1800" dirty="0" smtClean="0">
                        <a:latin typeface="Arial Narrow" pitchFamily="34" charset="0"/>
                      </a:endParaRPr>
                    </a:p>
                    <a:p>
                      <a:pPr algn="ctr"/>
                      <a:r>
                        <a:rPr lang="es-MX" sz="1800" b="0" dirty="0" smtClean="0">
                          <a:latin typeface="Arial Narrow" pitchFamily="34" charset="0"/>
                        </a:rPr>
                        <a:t>Emilio Azcárraga Jean</a:t>
                      </a:r>
                      <a:endParaRPr lang="es-MX" sz="1800" dirty="0" smtClean="0">
                        <a:latin typeface="Arial Narrow" pitchFamily="34" charset="0"/>
                      </a:endParaRPr>
                    </a:p>
                    <a:p>
                      <a:pPr algn="ctr"/>
                      <a:endParaRPr lang="es-MX" sz="1800" dirty="0" smtClean="0">
                        <a:latin typeface="Arial Narrow" pitchFamily="34" charset="0"/>
                      </a:endParaRPr>
                    </a:p>
                    <a:p>
                      <a:pPr algn="ctr"/>
                      <a:endParaRPr lang="es-MX" sz="1800" dirty="0" smtClean="0">
                        <a:latin typeface="Arial Narrow" pitchFamily="34" charset="0"/>
                      </a:endParaRPr>
                    </a:p>
                    <a:p>
                      <a:pPr algn="ctr"/>
                      <a:endParaRPr lang="es-MX" sz="1800" b="0" dirty="0" smtClean="0">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800" b="0" dirty="0" smtClean="0">
                          <a:latin typeface="Arial Narrow" pitchFamily="34" charset="0"/>
                        </a:rPr>
                        <a:t>Ricardo Salinas Pliego</a:t>
                      </a:r>
                      <a:endParaRPr lang="es-MX" sz="1800" dirty="0" smtClean="0">
                        <a:latin typeface="Arial Narrow" pitchFamily="34" charset="0"/>
                      </a:endParaRPr>
                    </a:p>
                    <a:p>
                      <a:pPr algn="ctr"/>
                      <a:endParaRPr lang="es-MX" sz="1800" dirty="0">
                        <a:latin typeface="Arial Narrow" pitchFamily="34" charset="0"/>
                      </a:endParaRPr>
                    </a:p>
                  </a:txBody>
                  <a:tcPr/>
                </a:tc>
              </a:tr>
            </a:tbl>
          </a:graphicData>
        </a:graphic>
      </p:graphicFrame>
      <p:grpSp>
        <p:nvGrpSpPr>
          <p:cNvPr id="7" name="Grupo 6"/>
          <p:cNvGrpSpPr/>
          <p:nvPr/>
        </p:nvGrpSpPr>
        <p:grpSpPr>
          <a:xfrm>
            <a:off x="251520" y="1414517"/>
            <a:ext cx="8640960" cy="1654443"/>
            <a:chOff x="251520" y="1414517"/>
            <a:chExt cx="8640960" cy="1654443"/>
          </a:xfrm>
        </p:grpSpPr>
        <p:sp>
          <p:nvSpPr>
            <p:cNvPr id="3" name="2 Rectángulo"/>
            <p:cNvSpPr/>
            <p:nvPr/>
          </p:nvSpPr>
          <p:spPr>
            <a:xfrm>
              <a:off x="251520" y="1414517"/>
              <a:ext cx="8640960" cy="646331"/>
            </a:xfrm>
            <a:prstGeom prst="rect">
              <a:avLst/>
            </a:prstGeom>
          </p:spPr>
          <p:txBody>
            <a:bodyPr wrap="square">
              <a:spAutoFit/>
            </a:bodyPr>
            <a:lstStyle/>
            <a:p>
              <a:pPr algn="just"/>
              <a:r>
                <a:rPr lang="es-MX" dirty="0" smtClean="0">
                  <a:latin typeface="+mj-lt"/>
                </a:rPr>
                <a:t>A continuación se presenta el detalle especifico de cada una de las actividades correspondientes a la política regulatoria: </a:t>
              </a:r>
            </a:p>
          </p:txBody>
        </p:sp>
        <p:sp>
          <p:nvSpPr>
            <p:cNvPr id="4" name="3 Recortar rectángulo de esquina sencilla"/>
            <p:cNvSpPr/>
            <p:nvPr/>
          </p:nvSpPr>
          <p:spPr>
            <a:xfrm>
              <a:off x="323528" y="2276872"/>
              <a:ext cx="2075082" cy="360040"/>
            </a:xfrm>
            <a:prstGeom prst="snip1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MX" b="1" dirty="0" smtClean="0">
                  <a:latin typeface="+mj-lt"/>
                </a:rPr>
                <a:t>Actividad 1</a:t>
              </a:r>
              <a:endParaRPr lang="es-MX" b="1" dirty="0">
                <a:latin typeface="+mj-lt"/>
              </a:endParaRPr>
            </a:p>
          </p:txBody>
        </p:sp>
        <p:sp>
          <p:nvSpPr>
            <p:cNvPr id="9" name="8 Rectángulo"/>
            <p:cNvSpPr/>
            <p:nvPr/>
          </p:nvSpPr>
          <p:spPr>
            <a:xfrm>
              <a:off x="323528" y="2699628"/>
              <a:ext cx="8483794" cy="369332"/>
            </a:xfrm>
            <a:prstGeom prst="rect">
              <a:avLst/>
            </a:prstGeom>
            <a:ln>
              <a:solidFill>
                <a:schemeClr val="accent2"/>
              </a:solidFill>
            </a:ln>
          </p:spPr>
          <p:txBody>
            <a:bodyPr wrap="square">
              <a:spAutoFit/>
            </a:bodyPr>
            <a:lstStyle/>
            <a:p>
              <a:pPr algn="just"/>
              <a:r>
                <a:rPr lang="es-MX" i="1" dirty="0">
                  <a:latin typeface="+mj-lt"/>
                </a:rPr>
                <a:t>Reuniones con los dueños de las principales </a:t>
              </a:r>
              <a:r>
                <a:rPr lang="es-MX" i="1" dirty="0" smtClean="0">
                  <a:latin typeface="+mj-lt"/>
                </a:rPr>
                <a:t>empresas: </a:t>
              </a:r>
              <a:r>
                <a:rPr lang="es-MX" dirty="0" smtClean="0">
                  <a:latin typeface="+mj-lt"/>
                </a:rPr>
                <a:t>13 de agosto </a:t>
              </a:r>
              <a:endParaRPr lang="es-MX" b="1" dirty="0">
                <a:latin typeface="+mj-lt"/>
              </a:endParaRPr>
            </a:p>
          </p:txBody>
        </p:sp>
      </p:grpSp>
      <p:grpSp>
        <p:nvGrpSpPr>
          <p:cNvPr id="8" name="Grupo 7"/>
          <p:cNvGrpSpPr/>
          <p:nvPr/>
        </p:nvGrpSpPr>
        <p:grpSpPr>
          <a:xfrm>
            <a:off x="395536" y="3429000"/>
            <a:ext cx="8082785" cy="2672766"/>
            <a:chOff x="395536" y="3690386"/>
            <a:chExt cx="8082785" cy="2672766"/>
          </a:xfrm>
        </p:grpSpPr>
        <p:sp>
          <p:nvSpPr>
            <p:cNvPr id="6" name="5 CuadroTexto"/>
            <p:cNvSpPr txBox="1"/>
            <p:nvPr/>
          </p:nvSpPr>
          <p:spPr>
            <a:xfrm rot="16200000">
              <a:off x="-540305" y="4965645"/>
              <a:ext cx="2333348" cy="461665"/>
            </a:xfrm>
            <a:prstGeom prst="rect">
              <a:avLst/>
            </a:prstGeom>
            <a:noFill/>
          </p:spPr>
          <p:txBody>
            <a:bodyPr wrap="square" rtlCol="0">
              <a:spAutoFit/>
            </a:bodyPr>
            <a:lstStyle/>
            <a:p>
              <a:pPr algn="ctr"/>
              <a:r>
                <a:rPr lang="es-MX" sz="2400" b="1" dirty="0">
                  <a:solidFill>
                    <a:srgbClr val="C00000"/>
                  </a:solidFill>
                  <a:latin typeface="+mj-lt"/>
                </a:rPr>
                <a:t>Agosto</a:t>
              </a:r>
              <a:r>
                <a:rPr lang="es-MX" sz="2400" b="1" dirty="0" smtClean="0">
                  <a:solidFill>
                    <a:srgbClr val="FF0000"/>
                  </a:solidFill>
                  <a:latin typeface="+mj-lt"/>
                </a:rPr>
                <a:t> </a:t>
              </a:r>
              <a:r>
                <a:rPr lang="es-MX" sz="2400" b="1" dirty="0" smtClean="0">
                  <a:solidFill>
                    <a:srgbClr val="C00000"/>
                  </a:solidFill>
                  <a:latin typeface="+mj-lt"/>
                </a:rPr>
                <a:t>2013</a:t>
              </a:r>
              <a:endParaRPr lang="es-MX" sz="2400" b="1" dirty="0">
                <a:solidFill>
                  <a:srgbClr val="C00000"/>
                </a:solidFill>
                <a:latin typeface="+mj-lt"/>
              </a:endParaRPr>
            </a:p>
          </p:txBody>
        </p:sp>
        <p:pic>
          <p:nvPicPr>
            <p:cNvPr id="15" name="Picture 16" descr="http://www.vrdresearch.com/wp-content/uploads/2012/09/PepsiCo-logo-Featur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330" b="33673"/>
            <a:stretch/>
          </p:blipFill>
          <p:spPr bwMode="auto">
            <a:xfrm>
              <a:off x="2429649" y="4272458"/>
              <a:ext cx="1438110" cy="4209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animalpolitico.com/wp-content/uploads/2012/10/tv-aztec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9257" y="5280570"/>
              <a:ext cx="866936" cy="5996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coca-colamexico.com.mx/content/news/images/752E5F8FEC8BAB89BC39EB78E3FACEAC8A3ACB3CF3E0F6B3_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8088" r="36482" b="27335"/>
            <a:stretch/>
          </p:blipFill>
          <p:spPr bwMode="auto">
            <a:xfrm>
              <a:off x="917481" y="4191399"/>
              <a:ext cx="1323286" cy="637060"/>
            </a:xfrm>
            <a:prstGeom prst="rect">
              <a:avLst/>
            </a:prstGeom>
            <a:noFill/>
            <a:extLst>
              <a:ext uri="{909E8E84-426E-40DD-AFC4-6F175D3DCCD1}">
                <a14:hiddenFill xmlns:a14="http://schemas.microsoft.com/office/drawing/2010/main">
                  <a:solidFill>
                    <a:srgbClr val="FFFFFF"/>
                  </a:solidFill>
                </a14:hiddenFill>
              </a:ext>
            </a:extLst>
          </p:spPr>
        </p:pic>
        <p:sp>
          <p:nvSpPr>
            <p:cNvPr id="24" name="23 CuadroTexto"/>
            <p:cNvSpPr txBox="1"/>
            <p:nvPr/>
          </p:nvSpPr>
          <p:spPr>
            <a:xfrm>
              <a:off x="869181" y="3690386"/>
              <a:ext cx="760914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MX" b="1" dirty="0" smtClean="0">
                  <a:latin typeface="+mj-lt"/>
                </a:rPr>
                <a:t>              13 de agosto</a:t>
              </a:r>
              <a:endParaRPr lang="es-MX" b="1" dirty="0">
                <a:latin typeface="+mj-lt"/>
              </a:endParaRPr>
            </a:p>
          </p:txBody>
        </p:sp>
        <p:pic>
          <p:nvPicPr>
            <p:cNvPr id="20" name="Picture 6" descr="http://rediseno.vanguardia.com.mx/images/2013/03/26/Logo-Grupo-Bimb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3825" y="4286150"/>
              <a:ext cx="1217974" cy="4903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negociosverdestec.files.wordpress.com/2012/08/nest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7521" y="5496594"/>
              <a:ext cx="641631" cy="6449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ttp://www.brandsoftheworld.com/sites/default/files/styles/logo-original-577x577/public/0022/5004/brand.gi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7973" b="28172"/>
            <a:stretch/>
          </p:blipFill>
          <p:spPr bwMode="auto">
            <a:xfrm>
              <a:off x="2645673" y="5568602"/>
              <a:ext cx="1298648" cy="56952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www.invest.gov.ma/upload/news/es_gphoto_72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261" t="21060" r="12839" b="29916"/>
            <a:stretch/>
          </p:blipFill>
          <p:spPr bwMode="auto">
            <a:xfrm>
              <a:off x="4085833" y="5527952"/>
              <a:ext cx="1124840" cy="5447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elmercuriomx.files.wordpress.com/2012/10/televis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34105" y="4200450"/>
              <a:ext cx="744201" cy="576624"/>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3 Título"/>
          <p:cNvSpPr txBox="1">
            <a:spLocks/>
          </p:cNvSpPr>
          <p:nvPr/>
        </p:nvSpPr>
        <p:spPr>
          <a:xfrm>
            <a:off x="107504"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smtClean="0">
                <a:solidFill>
                  <a:schemeClr val="bg1"/>
                </a:solidFill>
                <a:effectLst>
                  <a:outerShdw blurRad="38100" dist="38100" dir="2700000" algn="tl">
                    <a:srgbClr val="000000">
                      <a:alpha val="43137"/>
                    </a:srgbClr>
                  </a:outerShdw>
                </a:effectLst>
              </a:rPr>
              <a:t>Pasos a Seguir</a:t>
            </a:r>
            <a:endParaRPr lang="es-MX"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26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27 Tabla"/>
          <p:cNvGraphicFramePr>
            <a:graphicFrameLocks noGrp="1"/>
          </p:cNvGraphicFramePr>
          <p:nvPr>
            <p:extLst>
              <p:ext uri="{D42A27DB-BD31-4B8C-83A1-F6EECF244321}">
                <p14:modId xmlns:p14="http://schemas.microsoft.com/office/powerpoint/2010/main" val="2461678516"/>
              </p:ext>
            </p:extLst>
          </p:nvPr>
        </p:nvGraphicFramePr>
        <p:xfrm>
          <a:off x="423095" y="3212976"/>
          <a:ext cx="8325735" cy="1487981"/>
        </p:xfrm>
        <a:graphic>
          <a:graphicData uri="http://schemas.openxmlformats.org/drawingml/2006/table">
            <a:tbl>
              <a:tblPr firstRow="1" bandRow="1">
                <a:tableStyleId>{5DA37D80-6434-44D0-A028-1B22A696006F}</a:tableStyleId>
              </a:tblPr>
              <a:tblGrid>
                <a:gridCol w="1665147"/>
                <a:gridCol w="1764044"/>
                <a:gridCol w="1566250"/>
                <a:gridCol w="1665147"/>
                <a:gridCol w="1665147"/>
              </a:tblGrid>
              <a:tr h="1487981">
                <a:tc>
                  <a:txBody>
                    <a:bodyPr/>
                    <a:lstStyle/>
                    <a:p>
                      <a:pPr algn="ctr"/>
                      <a:r>
                        <a:rPr lang="es-MX" sz="1800" b="0" dirty="0" smtClean="0">
                          <a:latin typeface="+mj-lt"/>
                        </a:rPr>
                        <a:t>Reunión</a:t>
                      </a:r>
                      <a:r>
                        <a:rPr lang="es-MX" sz="1800" b="0" baseline="0" dirty="0" smtClean="0">
                          <a:latin typeface="+mj-lt"/>
                        </a:rPr>
                        <a:t> de trabajo con toda la industria de alimentos</a:t>
                      </a:r>
                      <a:endParaRPr lang="es-MX" sz="1800" b="0" dirty="0" smtClean="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dirty="0" smtClean="0">
                          <a:latin typeface="+mj-lt"/>
                        </a:rPr>
                        <a:t>Reunión</a:t>
                      </a:r>
                      <a:r>
                        <a:rPr lang="es-MX" sz="1800" b="0" baseline="0" dirty="0" smtClean="0">
                          <a:latin typeface="+mj-lt"/>
                        </a:rPr>
                        <a:t> de trabajo con televisoras</a:t>
                      </a:r>
                      <a:endParaRPr lang="es-MX" sz="1800" b="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dirty="0" smtClean="0">
                          <a:latin typeface="+mj-lt"/>
                        </a:rPr>
                        <a:t>Elaboración de propuesta inicial de textos</a:t>
                      </a:r>
                      <a:endParaRPr lang="es-MX" sz="1800" b="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dirty="0" smtClean="0">
                          <a:latin typeface="+mj-lt"/>
                        </a:rPr>
                        <a:t>Integración de comentarios a la propuesta inicial de textos</a:t>
                      </a:r>
                      <a:endParaRPr lang="es-MX" sz="1800" b="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dirty="0" smtClean="0">
                          <a:latin typeface="+mj-lt"/>
                        </a:rPr>
                        <a:t>Elaboración de propuesta final de textos</a:t>
                      </a:r>
                    </a:p>
                  </a:txBody>
                  <a:tcPr anchor="ctr"/>
                </a:tc>
              </a:tr>
            </a:tbl>
          </a:graphicData>
        </a:graphic>
      </p:graphicFrame>
      <p:grpSp>
        <p:nvGrpSpPr>
          <p:cNvPr id="3" name="Grupo 2"/>
          <p:cNvGrpSpPr/>
          <p:nvPr/>
        </p:nvGrpSpPr>
        <p:grpSpPr>
          <a:xfrm>
            <a:off x="336678" y="1450038"/>
            <a:ext cx="8483794" cy="1075957"/>
            <a:chOff x="336678" y="1450038"/>
            <a:chExt cx="8483794" cy="1075957"/>
          </a:xfrm>
        </p:grpSpPr>
        <p:sp>
          <p:nvSpPr>
            <p:cNvPr id="4" name="3 Recortar rectángulo de esquina sencilla"/>
            <p:cNvSpPr/>
            <p:nvPr/>
          </p:nvSpPr>
          <p:spPr>
            <a:xfrm>
              <a:off x="336678" y="1450038"/>
              <a:ext cx="2075082" cy="360040"/>
            </a:xfrm>
            <a:prstGeom prst="snip1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MX" b="1" dirty="0" smtClean="0">
                  <a:latin typeface="+mj-lt"/>
                </a:rPr>
                <a:t>Actividad 2</a:t>
              </a:r>
              <a:endParaRPr lang="es-MX" b="1" dirty="0">
                <a:latin typeface="+mj-lt"/>
              </a:endParaRPr>
            </a:p>
          </p:txBody>
        </p:sp>
        <p:sp>
          <p:nvSpPr>
            <p:cNvPr id="9" name="8 Rectángulo"/>
            <p:cNvSpPr/>
            <p:nvPr/>
          </p:nvSpPr>
          <p:spPr>
            <a:xfrm>
              <a:off x="336678" y="1879664"/>
              <a:ext cx="8483794" cy="646331"/>
            </a:xfrm>
            <a:prstGeom prst="rect">
              <a:avLst/>
            </a:prstGeom>
            <a:ln>
              <a:solidFill>
                <a:schemeClr val="accent2"/>
              </a:solidFill>
            </a:ln>
          </p:spPr>
          <p:txBody>
            <a:bodyPr wrap="square">
              <a:spAutoFit/>
            </a:bodyPr>
            <a:lstStyle/>
            <a:p>
              <a:pPr algn="just"/>
              <a:r>
                <a:rPr lang="es-MX" i="1" dirty="0">
                  <a:latin typeface="+mj-lt"/>
                </a:rPr>
                <a:t>Reuniones con la </a:t>
              </a:r>
              <a:r>
                <a:rPr lang="es-MX" i="1" dirty="0" smtClean="0">
                  <a:latin typeface="+mj-lt"/>
                </a:rPr>
                <a:t>industria: </a:t>
              </a:r>
              <a:r>
                <a:rPr lang="es-MX" i="1" dirty="0">
                  <a:latin typeface="+mj-lt"/>
                </a:rPr>
                <a:t>E</a:t>
              </a:r>
              <a:r>
                <a:rPr lang="es-MX" i="1" dirty="0" smtClean="0">
                  <a:latin typeface="+mj-lt"/>
                </a:rPr>
                <a:t>n proceso de trabajo con los diversos lideres de este sector involucrados en el tema </a:t>
              </a:r>
            </a:p>
          </p:txBody>
        </p:sp>
      </p:grpSp>
      <p:graphicFrame>
        <p:nvGraphicFramePr>
          <p:cNvPr id="24" name="23 Tabla"/>
          <p:cNvGraphicFramePr>
            <a:graphicFrameLocks noGrp="1"/>
          </p:cNvGraphicFramePr>
          <p:nvPr>
            <p:extLst>
              <p:ext uri="{D42A27DB-BD31-4B8C-83A1-F6EECF244321}">
                <p14:modId xmlns:p14="http://schemas.microsoft.com/office/powerpoint/2010/main" val="3024472973"/>
              </p:ext>
            </p:extLst>
          </p:nvPr>
        </p:nvGraphicFramePr>
        <p:xfrm>
          <a:off x="423095" y="4696116"/>
          <a:ext cx="8325735" cy="1567634"/>
        </p:xfrm>
        <a:graphic>
          <a:graphicData uri="http://schemas.openxmlformats.org/drawingml/2006/table">
            <a:tbl>
              <a:tblPr firstRow="1" bandRow="1">
                <a:tableStyleId>{5DA37D80-6434-44D0-A028-1B22A696006F}</a:tableStyleId>
              </a:tblPr>
              <a:tblGrid>
                <a:gridCol w="1665147"/>
                <a:gridCol w="1764044"/>
                <a:gridCol w="1566250"/>
                <a:gridCol w="1665147"/>
                <a:gridCol w="1665147"/>
              </a:tblGrid>
              <a:tr h="1567634">
                <a:tc>
                  <a:txBody>
                    <a:bodyPr/>
                    <a:lstStyle/>
                    <a:p>
                      <a:pPr algn="ctr"/>
                      <a:r>
                        <a:rPr lang="es-MX" sz="1800" b="0" dirty="0" smtClean="0">
                          <a:latin typeface="+mj-lt"/>
                        </a:rPr>
                        <a:t>Revisión</a:t>
                      </a:r>
                      <a:r>
                        <a:rPr lang="es-MX" sz="1800" b="0" baseline="0" dirty="0" smtClean="0">
                          <a:latin typeface="+mj-lt"/>
                        </a:rPr>
                        <a:t> de textos con la industria de alimentos</a:t>
                      </a:r>
                      <a:endParaRPr lang="es-MX" sz="1800" b="0" dirty="0" smtClean="0">
                        <a:latin typeface="+mj-lt"/>
                      </a:endParaRPr>
                    </a:p>
                  </a:txBody>
                  <a:tcPr anchor="ctr"/>
                </a:tc>
                <a:tc>
                  <a:txBody>
                    <a:bodyPr/>
                    <a:lstStyle/>
                    <a:p>
                      <a:pPr algn="ctr"/>
                      <a:r>
                        <a:rPr lang="es-MX" sz="1800" b="0" dirty="0" smtClean="0">
                          <a:latin typeface="+mj-lt"/>
                        </a:rPr>
                        <a:t>Revisión</a:t>
                      </a:r>
                      <a:r>
                        <a:rPr lang="es-MX" sz="1800" b="0" baseline="0" dirty="0" smtClean="0">
                          <a:latin typeface="+mj-lt"/>
                        </a:rPr>
                        <a:t> de textos con televisoras</a:t>
                      </a:r>
                      <a:endParaRPr lang="es-MX" sz="1800" b="0" dirty="0" smtClean="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dirty="0" smtClean="0">
                          <a:latin typeface="+mj-lt"/>
                        </a:rPr>
                        <a:t>Compilación de comentarios y</a:t>
                      </a:r>
                      <a:r>
                        <a:rPr lang="es-MX" sz="1800" b="0" baseline="0" dirty="0" smtClean="0">
                          <a:latin typeface="+mj-lt"/>
                        </a:rPr>
                        <a:t> elaboración de textos</a:t>
                      </a:r>
                      <a:endParaRPr lang="es-MX" sz="1800" b="0" dirty="0" smtClean="0">
                        <a:latin typeface="+mj-lt"/>
                      </a:endParaRPr>
                    </a:p>
                  </a:txBody>
                  <a:tcPr anchor="ctr"/>
                </a:tc>
                <a:tc>
                  <a:txBody>
                    <a:bodyPr/>
                    <a:lstStyle/>
                    <a:p>
                      <a:pPr algn="ctr"/>
                      <a:r>
                        <a:rPr lang="es-MX" sz="1800" b="0" dirty="0" smtClean="0">
                          <a:latin typeface="+mj-lt"/>
                        </a:rPr>
                        <a:t>Segunda compilación de comentarios y</a:t>
                      </a:r>
                      <a:r>
                        <a:rPr lang="es-MX" sz="1800" b="0" baseline="0" dirty="0" smtClean="0">
                          <a:latin typeface="+mj-lt"/>
                        </a:rPr>
                        <a:t> elaboración de textos</a:t>
                      </a:r>
                      <a:endParaRPr lang="es-MX" sz="1800" b="0" dirty="0" smtClean="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1" dirty="0" smtClean="0">
                          <a:latin typeface="+mj-lt"/>
                        </a:rPr>
                        <a:t>Textos</a:t>
                      </a:r>
                      <a:r>
                        <a:rPr lang="es-MX" sz="1800" b="1" baseline="0" dirty="0" smtClean="0">
                          <a:latin typeface="+mj-lt"/>
                        </a:rPr>
                        <a:t> definitivos</a:t>
                      </a:r>
                      <a:endParaRPr lang="es-MX" sz="1800" b="1" dirty="0" smtClean="0">
                        <a:latin typeface="+mj-lt"/>
                      </a:endParaRPr>
                    </a:p>
                  </a:txBody>
                  <a:tcPr anchor="ctr"/>
                </a:tc>
              </a:tr>
            </a:tbl>
          </a:graphicData>
        </a:graphic>
      </p:graphicFrame>
      <p:sp>
        <p:nvSpPr>
          <p:cNvPr id="13" name="3 Título"/>
          <p:cNvSpPr txBox="1">
            <a:spLocks/>
          </p:cNvSpPr>
          <p:nvPr/>
        </p:nvSpPr>
        <p:spPr>
          <a:xfrm>
            <a:off x="107504"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smtClean="0">
                <a:solidFill>
                  <a:schemeClr val="bg1"/>
                </a:solidFill>
                <a:effectLst>
                  <a:outerShdw blurRad="38100" dist="38100" dir="2700000" algn="tl">
                    <a:srgbClr val="000000">
                      <a:alpha val="43137"/>
                    </a:srgbClr>
                  </a:outerShdw>
                </a:effectLst>
              </a:rPr>
              <a:t>Pasos a Seguir</a:t>
            </a:r>
            <a:endParaRPr lang="es-MX" sz="3200" b="1" dirty="0">
              <a:solidFill>
                <a:schemeClr val="bg1"/>
              </a:solidFill>
              <a:effectLst>
                <a:outerShdw blurRad="38100" dist="38100" dir="2700000" algn="tl">
                  <a:srgbClr val="000000">
                    <a:alpha val="43137"/>
                  </a:srgbClr>
                </a:outerShdw>
              </a:effectLst>
            </a:endParaRPr>
          </a:p>
        </p:txBody>
      </p:sp>
      <p:sp>
        <p:nvSpPr>
          <p:cNvPr id="14" name="5 CuadroTexto"/>
          <p:cNvSpPr txBox="1"/>
          <p:nvPr/>
        </p:nvSpPr>
        <p:spPr>
          <a:xfrm rot="16200000">
            <a:off x="-928798" y="4234713"/>
            <a:ext cx="2333348" cy="461665"/>
          </a:xfrm>
          <a:prstGeom prst="rect">
            <a:avLst/>
          </a:prstGeom>
          <a:noFill/>
        </p:spPr>
        <p:txBody>
          <a:bodyPr wrap="square" rtlCol="0">
            <a:spAutoFit/>
          </a:bodyPr>
          <a:lstStyle/>
          <a:p>
            <a:pPr algn="ctr"/>
            <a:r>
              <a:rPr lang="es-MX" sz="2400" b="1" dirty="0" smtClean="0">
                <a:solidFill>
                  <a:srgbClr val="C00000"/>
                </a:solidFill>
                <a:latin typeface="+mj-lt"/>
              </a:rPr>
              <a:t>En proceso</a:t>
            </a:r>
            <a:endParaRPr lang="es-MX" sz="2400" b="1" dirty="0">
              <a:solidFill>
                <a:srgbClr val="C00000"/>
              </a:solidFill>
              <a:latin typeface="+mj-lt"/>
            </a:endParaRPr>
          </a:p>
        </p:txBody>
      </p:sp>
    </p:spTree>
    <p:extLst>
      <p:ext uri="{BB962C8B-B14F-4D97-AF65-F5344CB8AC3E}">
        <p14:creationId xmlns:p14="http://schemas.microsoft.com/office/powerpoint/2010/main" val="121095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408686" y="1801844"/>
            <a:ext cx="8483794" cy="4655587"/>
            <a:chOff x="408686" y="1801844"/>
            <a:chExt cx="8483794" cy="4655587"/>
          </a:xfrm>
        </p:grpSpPr>
        <p:sp>
          <p:nvSpPr>
            <p:cNvPr id="4" name="3 Recortar rectángulo de esquina sencilla"/>
            <p:cNvSpPr/>
            <p:nvPr/>
          </p:nvSpPr>
          <p:spPr>
            <a:xfrm>
              <a:off x="467544" y="1801844"/>
              <a:ext cx="2075082" cy="360040"/>
            </a:xfrm>
            <a:prstGeom prst="snip1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MX" b="1" dirty="0" smtClean="0">
                  <a:latin typeface="+mj-lt"/>
                </a:rPr>
                <a:t>Actividad 3</a:t>
              </a:r>
              <a:endParaRPr lang="es-MX" b="1" dirty="0">
                <a:latin typeface="+mj-lt"/>
              </a:endParaRPr>
            </a:p>
          </p:txBody>
        </p:sp>
        <p:sp>
          <p:nvSpPr>
            <p:cNvPr id="9" name="8 Rectángulo"/>
            <p:cNvSpPr/>
            <p:nvPr/>
          </p:nvSpPr>
          <p:spPr>
            <a:xfrm>
              <a:off x="408686" y="2210114"/>
              <a:ext cx="8483794" cy="4247317"/>
            </a:xfrm>
            <a:prstGeom prst="rect">
              <a:avLst/>
            </a:prstGeom>
            <a:ln>
              <a:solidFill>
                <a:schemeClr val="accent2"/>
              </a:solidFill>
            </a:ln>
          </p:spPr>
          <p:txBody>
            <a:bodyPr wrap="square">
              <a:spAutoFit/>
            </a:bodyPr>
            <a:lstStyle/>
            <a:p>
              <a:pPr algn="just"/>
              <a:r>
                <a:rPr lang="es-MX" i="1" dirty="0">
                  <a:latin typeface="+mj-lt"/>
                </a:rPr>
                <a:t>Proceso </a:t>
              </a:r>
              <a:r>
                <a:rPr lang="es-MX" i="1" dirty="0" smtClean="0">
                  <a:latin typeface="+mj-lt"/>
                </a:rPr>
                <a:t>normativo: </a:t>
              </a:r>
              <a:r>
                <a:rPr lang="es-MX" dirty="0">
                  <a:latin typeface="+mj-lt"/>
                </a:rPr>
                <a:t>Para la implementación de las medidas regulatorias de etiquetado y publicidad de alimentos y bebidas, se plantean las siguientes rutas jurídicas:</a:t>
              </a:r>
            </a:p>
            <a:p>
              <a:pPr algn="just"/>
              <a:endParaRPr lang="es-MX" dirty="0">
                <a:latin typeface="+mj-lt"/>
              </a:endParaRPr>
            </a:p>
            <a:p>
              <a:pPr marL="536575" indent="-268288" algn="just">
                <a:buAutoNum type="alphaLcParenR"/>
              </a:pPr>
              <a:r>
                <a:rPr lang="es-MX" b="1" dirty="0">
                  <a:latin typeface="+mj-lt"/>
                </a:rPr>
                <a:t>En materia de publicidad</a:t>
              </a:r>
              <a:r>
                <a:rPr lang="es-MX" dirty="0">
                  <a:latin typeface="+mj-lt"/>
                </a:rPr>
                <a:t>, se modificará el Reglamento de la Ley General de Salud en </a:t>
              </a:r>
              <a:r>
                <a:rPr lang="es-MX" dirty="0" smtClean="0">
                  <a:latin typeface="+mj-lt"/>
                </a:rPr>
                <a:t>materia </a:t>
              </a:r>
              <a:r>
                <a:rPr lang="es-MX" dirty="0">
                  <a:latin typeface="+mj-lt"/>
                </a:rPr>
                <a:t>de </a:t>
              </a:r>
              <a:r>
                <a:rPr lang="es-MX" dirty="0" smtClean="0">
                  <a:latin typeface="+mj-lt"/>
                </a:rPr>
                <a:t>Publicidad.</a:t>
              </a:r>
            </a:p>
            <a:p>
              <a:pPr marL="536575" indent="-268288" algn="just">
                <a:buAutoNum type="alphaLcParenR"/>
              </a:pPr>
              <a:endParaRPr lang="es-MX" b="1" dirty="0">
                <a:latin typeface="+mj-lt"/>
              </a:endParaRPr>
            </a:p>
            <a:p>
              <a:pPr marL="536575" indent="-268288" algn="just">
                <a:buAutoNum type="alphaLcParenR"/>
              </a:pPr>
              <a:r>
                <a:rPr lang="es-MX" b="1" dirty="0" smtClean="0">
                  <a:latin typeface="+mj-lt"/>
                </a:rPr>
                <a:t>En </a:t>
              </a:r>
              <a:r>
                <a:rPr lang="es-MX" b="1" dirty="0">
                  <a:latin typeface="+mj-lt"/>
                </a:rPr>
                <a:t>materia de </a:t>
              </a:r>
              <a:r>
                <a:rPr lang="es-MX" b="1" dirty="0" smtClean="0">
                  <a:latin typeface="+mj-lt"/>
                </a:rPr>
                <a:t>etiquetado</a:t>
              </a:r>
              <a:r>
                <a:rPr lang="es-MX" dirty="0" smtClean="0">
                  <a:latin typeface="+mj-lt"/>
                </a:rPr>
                <a:t>, se plantea modificar la NOM 051.</a:t>
              </a:r>
              <a:endParaRPr lang="es-MX" b="1" dirty="0">
                <a:latin typeface="+mj-lt"/>
              </a:endParaRPr>
            </a:p>
            <a:p>
              <a:pPr marL="725487" lvl="1" algn="just"/>
              <a:endParaRPr lang="es-MX" b="1" dirty="0">
                <a:latin typeface="+mj-lt"/>
              </a:endParaRPr>
            </a:p>
            <a:p>
              <a:pPr marL="4763" algn="just"/>
              <a:r>
                <a:rPr lang="es-MX" dirty="0" smtClean="0">
                  <a:latin typeface="+mj-lt"/>
                </a:rPr>
                <a:t>En este punto se </a:t>
              </a:r>
              <a:r>
                <a:rPr lang="es-MX" dirty="0">
                  <a:latin typeface="+mj-lt"/>
                </a:rPr>
                <a:t>requiere el apoyo de la SS para contar con el respaldo de la Consejería </a:t>
              </a:r>
              <a:r>
                <a:rPr lang="es-MX" dirty="0" smtClean="0">
                  <a:latin typeface="+mj-lt"/>
                </a:rPr>
                <a:t>Jurídica y de las Secretarías de Hacienda y de Economía, </a:t>
              </a:r>
              <a:r>
                <a:rPr lang="es-MX" dirty="0">
                  <a:latin typeface="+mj-lt"/>
                </a:rPr>
                <a:t>a efecto de acelerar los tiempos de </a:t>
              </a:r>
              <a:r>
                <a:rPr lang="es-MX" dirty="0" smtClean="0">
                  <a:latin typeface="+mj-lt"/>
                </a:rPr>
                <a:t>publicación</a:t>
              </a:r>
              <a:r>
                <a:rPr lang="es-MX" dirty="0">
                  <a:latin typeface="+mj-lt"/>
                </a:rPr>
                <a:t> </a:t>
              </a:r>
              <a:r>
                <a:rPr lang="es-MX" dirty="0" smtClean="0">
                  <a:latin typeface="+mj-lt"/>
                </a:rPr>
                <a:t>de las modificaciones normativas una vez que exista acuerdo sobre los textos. </a:t>
              </a:r>
            </a:p>
            <a:p>
              <a:pPr marL="4763" algn="just"/>
              <a:endParaRPr lang="es-MX" dirty="0">
                <a:latin typeface="+mj-lt"/>
              </a:endParaRPr>
            </a:p>
            <a:p>
              <a:pPr marL="4763" algn="just"/>
              <a:r>
                <a:rPr lang="es-MX" dirty="0" smtClean="0">
                  <a:latin typeface="+mj-lt"/>
                </a:rPr>
                <a:t>Esto a efecto de reducir el riesgo de la descomposición de los acuerdos alcanzados con la industria. </a:t>
              </a:r>
            </a:p>
          </p:txBody>
        </p:sp>
      </p:grpSp>
      <p:sp>
        <p:nvSpPr>
          <p:cNvPr id="10" name="3 Título"/>
          <p:cNvSpPr txBox="1">
            <a:spLocks/>
          </p:cNvSpPr>
          <p:nvPr/>
        </p:nvSpPr>
        <p:spPr>
          <a:xfrm>
            <a:off x="107504"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smtClean="0">
                <a:solidFill>
                  <a:schemeClr val="bg1"/>
                </a:solidFill>
                <a:effectLst>
                  <a:outerShdw blurRad="38100" dist="38100" dir="2700000" algn="tl">
                    <a:srgbClr val="000000">
                      <a:alpha val="43137"/>
                    </a:srgbClr>
                  </a:outerShdw>
                </a:effectLst>
              </a:rPr>
              <a:t>Pasos a Seguir</a:t>
            </a:r>
            <a:endParaRPr lang="es-MX"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603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5 CuadroTexto"/>
          <p:cNvSpPr txBox="1"/>
          <p:nvPr/>
        </p:nvSpPr>
        <p:spPr>
          <a:xfrm>
            <a:off x="33267" y="6415518"/>
            <a:ext cx="9143999" cy="369332"/>
          </a:xfrm>
          <a:prstGeom prst="rect">
            <a:avLst/>
          </a:prstGeom>
          <a:noFill/>
        </p:spPr>
        <p:txBody>
          <a:bodyPr wrap="square" rtlCol="0">
            <a:spAutoFit/>
          </a:bodyPr>
          <a:lstStyle/>
          <a:p>
            <a:pPr algn="ctr"/>
            <a:r>
              <a:rPr lang="es-MX" b="1" dirty="0" smtClean="0">
                <a:solidFill>
                  <a:schemeClr val="bg1"/>
                </a:solidFill>
                <a:latin typeface="+mn-lt"/>
                <a:cs typeface="Times New Roman" pitchFamily="18" charset="0"/>
              </a:rPr>
              <a:t>Julio, 2013</a:t>
            </a:r>
            <a:endParaRPr lang="es-MX" b="1" dirty="0">
              <a:solidFill>
                <a:schemeClr val="bg1"/>
              </a:solidFill>
              <a:latin typeface="+mn-lt"/>
              <a:cs typeface="Times New Roman" pitchFamily="18" charset="0"/>
            </a:endParaRPr>
          </a:p>
        </p:txBody>
      </p:sp>
      <p:sp>
        <p:nvSpPr>
          <p:cNvPr id="11" name="7 Rectángulo"/>
          <p:cNvSpPr/>
          <p:nvPr/>
        </p:nvSpPr>
        <p:spPr>
          <a:xfrm>
            <a:off x="-8286" y="3397150"/>
            <a:ext cx="9144000" cy="168803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MX" sz="4400" b="1" dirty="0" smtClean="0">
                <a:solidFill>
                  <a:schemeClr val="tx1">
                    <a:lumMod val="65000"/>
                    <a:lumOff val="35000"/>
                  </a:schemeClr>
                </a:solidFill>
                <a:effectLst>
                  <a:outerShdw blurRad="38100" dist="38100" dir="2700000" algn="tl">
                    <a:srgbClr val="000000">
                      <a:alpha val="43137"/>
                    </a:srgbClr>
                  </a:outerShdw>
                </a:effectLst>
                <a:cs typeface="Times New Roman" pitchFamily="18" charset="0"/>
              </a:rPr>
              <a:t>Lanzamiento de la Estrategia</a:t>
            </a:r>
          </a:p>
        </p:txBody>
      </p:sp>
      <p:pic>
        <p:nvPicPr>
          <p:cNvPr id="5"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3" y="1268760"/>
            <a:ext cx="3909273" cy="91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8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23528" y="1712997"/>
            <a:ext cx="8483794" cy="3970318"/>
          </a:xfrm>
          <a:prstGeom prst="rect">
            <a:avLst/>
          </a:prstGeom>
          <a:ln>
            <a:solidFill>
              <a:schemeClr val="accent2"/>
            </a:solidFill>
          </a:ln>
        </p:spPr>
        <p:txBody>
          <a:bodyPr wrap="square">
            <a:spAutoFit/>
          </a:bodyPr>
          <a:lstStyle/>
          <a:p>
            <a:pPr algn="just"/>
            <a:r>
              <a:rPr lang="es-MX" i="1" dirty="0">
                <a:latin typeface="+mj-lt"/>
              </a:rPr>
              <a:t>Lanzamiento de la Estrategia por parte del Presidente de la </a:t>
            </a:r>
            <a:r>
              <a:rPr lang="es-MX" i="1" dirty="0" smtClean="0">
                <a:latin typeface="+mj-lt"/>
              </a:rPr>
              <a:t>República</a:t>
            </a:r>
          </a:p>
          <a:p>
            <a:pPr algn="just"/>
            <a:endParaRPr lang="es-MX" i="1" dirty="0" smtClean="0">
              <a:latin typeface="+mj-lt"/>
            </a:endParaRPr>
          </a:p>
          <a:p>
            <a:pPr algn="just"/>
            <a:r>
              <a:rPr lang="es-MX" dirty="0" smtClean="0">
                <a:latin typeface="+mj-lt"/>
              </a:rPr>
              <a:t>Se envió la carpeta del evento a  la Presidencia de la República </a:t>
            </a:r>
          </a:p>
          <a:p>
            <a:pPr algn="just"/>
            <a:endParaRPr lang="es-MX" dirty="0" smtClean="0">
              <a:latin typeface="+mj-lt"/>
            </a:endParaRPr>
          </a:p>
          <a:p>
            <a:pPr algn="just"/>
            <a:r>
              <a:rPr lang="es-ES" dirty="0" smtClean="0">
                <a:latin typeface="+mj-lt"/>
              </a:rPr>
              <a:t>Se sugiere realizar un evento público intersectorial que incluye a los sectores público, académico, social y privado. El evento posiciona la problemática y las acciones para su atención al más alto nivel de la política pública en México.</a:t>
            </a:r>
          </a:p>
          <a:p>
            <a:pPr algn="just"/>
            <a:endParaRPr lang="es-ES" dirty="0" smtClean="0">
              <a:latin typeface="+mj-lt"/>
            </a:endParaRPr>
          </a:p>
          <a:p>
            <a:pPr algn="just"/>
            <a:r>
              <a:rPr lang="es-ES" dirty="0" smtClean="0">
                <a:latin typeface="+mj-lt"/>
              </a:rPr>
              <a:t>El evento tendría como objetivos:</a:t>
            </a:r>
          </a:p>
          <a:p>
            <a:pPr algn="just"/>
            <a:endParaRPr lang="es-ES" dirty="0" smtClean="0">
              <a:latin typeface="+mj-lt"/>
            </a:endParaRPr>
          </a:p>
          <a:p>
            <a:pPr marL="800100" lvl="1" indent="-342900">
              <a:buFont typeface="+mj-lt"/>
              <a:buAutoNum type="arabicPeriod"/>
            </a:pPr>
            <a:r>
              <a:rPr lang="es-ES" dirty="0" smtClean="0">
                <a:latin typeface="+mj-lt"/>
              </a:rPr>
              <a:t>Presentación de la Estrategia. </a:t>
            </a:r>
            <a:endParaRPr lang="es-MX" dirty="0" smtClean="0">
              <a:latin typeface="+mj-lt"/>
            </a:endParaRPr>
          </a:p>
          <a:p>
            <a:pPr marL="800100" lvl="1" indent="-342900">
              <a:buFont typeface="+mj-lt"/>
              <a:buAutoNum type="arabicPeriod"/>
            </a:pPr>
            <a:r>
              <a:rPr lang="es-ES" dirty="0" smtClean="0">
                <a:latin typeface="+mj-lt"/>
              </a:rPr>
              <a:t>Anuncio de las medidas inmediatas a tomar por el Gobierno de la República.</a:t>
            </a:r>
            <a:endParaRPr lang="es-MX" dirty="0" smtClean="0">
              <a:latin typeface="+mj-lt"/>
            </a:endParaRPr>
          </a:p>
          <a:p>
            <a:pPr marL="800100" lvl="1" indent="-342900">
              <a:buFont typeface="+mj-lt"/>
              <a:buAutoNum type="arabicPeriod"/>
            </a:pPr>
            <a:r>
              <a:rPr lang="es-ES" dirty="0" smtClean="0">
                <a:latin typeface="+mj-lt"/>
              </a:rPr>
              <a:t>Convocar a la participación social, privada y académica.</a:t>
            </a:r>
          </a:p>
          <a:p>
            <a:pPr marL="800100" lvl="1" indent="-342900">
              <a:buFont typeface="+mj-lt"/>
              <a:buAutoNum type="arabicPeriod"/>
            </a:pPr>
            <a:r>
              <a:rPr lang="es-ES" dirty="0" smtClean="0">
                <a:latin typeface="+mj-lt"/>
              </a:rPr>
              <a:t>Firma de la Carta de Adhesión a la Estrategia.</a:t>
            </a:r>
            <a:endParaRPr lang="es-MX" dirty="0">
              <a:latin typeface="+mj-lt"/>
            </a:endParaRPr>
          </a:p>
        </p:txBody>
      </p:sp>
      <p:sp>
        <p:nvSpPr>
          <p:cNvPr id="7" name="3 Título"/>
          <p:cNvSpPr txBox="1">
            <a:spLocks/>
          </p:cNvSpPr>
          <p:nvPr/>
        </p:nvSpPr>
        <p:spPr>
          <a:xfrm>
            <a:off x="8388424" y="3332237"/>
            <a:ext cx="4680520" cy="37061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2000" b="1" dirty="0">
              <a:solidFill>
                <a:schemeClr val="accent2">
                  <a:lumMod val="50000"/>
                </a:schemeClr>
              </a:solidFill>
              <a:latin typeface="Arial Narrow" pitchFamily="34" charset="0"/>
            </a:endParaRPr>
          </a:p>
        </p:txBody>
      </p:sp>
      <p:sp>
        <p:nvSpPr>
          <p:cNvPr id="6" name="3 Título"/>
          <p:cNvSpPr txBox="1">
            <a:spLocks/>
          </p:cNvSpPr>
          <p:nvPr/>
        </p:nvSpPr>
        <p:spPr>
          <a:xfrm>
            <a:off x="107504"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a:solidFill>
                  <a:schemeClr val="bg1"/>
                </a:solidFill>
                <a:effectLst>
                  <a:outerShdw blurRad="38100" dist="38100" dir="2700000" algn="tl">
                    <a:srgbClr val="000000">
                      <a:alpha val="43137"/>
                    </a:srgbClr>
                  </a:outerShdw>
                </a:effectLst>
              </a:rPr>
              <a:t>Lanzamiento de la Estrategia</a:t>
            </a:r>
          </a:p>
        </p:txBody>
      </p:sp>
    </p:spTree>
    <p:extLst>
      <p:ext uri="{BB962C8B-B14F-4D97-AF65-F5344CB8AC3E}">
        <p14:creationId xmlns:p14="http://schemas.microsoft.com/office/powerpoint/2010/main" val="264719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7 Rectángulo"/>
          <p:cNvSpPr/>
          <p:nvPr/>
        </p:nvSpPr>
        <p:spPr>
          <a:xfrm>
            <a:off x="0" y="3456384"/>
            <a:ext cx="9144000" cy="34290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9" name="10 CuadroTexto"/>
          <p:cNvSpPr txBox="1">
            <a:spLocks noChangeArrowheads="1"/>
          </p:cNvSpPr>
          <p:nvPr/>
        </p:nvSpPr>
        <p:spPr bwMode="auto">
          <a:xfrm>
            <a:off x="-1" y="3909672"/>
            <a:ext cx="9143999" cy="1384995"/>
          </a:xfrm>
          <a:prstGeom prst="rect">
            <a:avLst/>
          </a:prstGeom>
          <a:noFill/>
          <a:ln w="9525">
            <a:noFill/>
            <a:miter lim="800000"/>
            <a:headEnd/>
            <a:tailEnd/>
          </a:ln>
        </p:spPr>
        <p:txBody>
          <a:bodyPr wrap="square">
            <a:spAutoFit/>
          </a:bodyPr>
          <a:lstStyle/>
          <a:p>
            <a:pPr algn="ctr"/>
            <a:r>
              <a:rPr lang="es-MX" sz="2800" b="1" dirty="0">
                <a:solidFill>
                  <a:schemeClr val="bg1"/>
                </a:solidFill>
                <a:effectLst>
                  <a:outerShdw blurRad="38100" dist="38100" dir="2700000" algn="tl">
                    <a:srgbClr val="000000">
                      <a:alpha val="43137"/>
                    </a:srgbClr>
                  </a:outerShdw>
                </a:effectLst>
                <a:latin typeface="+mj-lt"/>
                <a:cs typeface="Times New Roman" pitchFamily="18" charset="0"/>
              </a:rPr>
              <a:t>Estrategia Nacional </a:t>
            </a:r>
            <a:r>
              <a:rPr lang="es-MX" sz="2800" b="1" dirty="0" smtClean="0">
                <a:solidFill>
                  <a:schemeClr val="bg1"/>
                </a:solidFill>
                <a:effectLst>
                  <a:outerShdw blurRad="38100" dist="38100" dir="2700000" algn="tl">
                    <a:srgbClr val="000000">
                      <a:alpha val="43137"/>
                    </a:srgbClr>
                  </a:outerShdw>
                </a:effectLst>
                <a:latin typeface="+mj-lt"/>
                <a:cs typeface="Times New Roman" pitchFamily="18" charset="0"/>
              </a:rPr>
              <a:t/>
            </a:r>
            <a:br>
              <a:rPr lang="es-MX" sz="28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s-MX" sz="2800" b="1" dirty="0" smtClean="0">
                <a:solidFill>
                  <a:schemeClr val="bg1"/>
                </a:solidFill>
                <a:effectLst>
                  <a:outerShdw blurRad="38100" dist="38100" dir="2700000" algn="tl">
                    <a:srgbClr val="000000">
                      <a:alpha val="43137"/>
                    </a:srgbClr>
                  </a:outerShdw>
                </a:effectLst>
                <a:latin typeface="+mj-lt"/>
                <a:cs typeface="Times New Roman" pitchFamily="18" charset="0"/>
              </a:rPr>
              <a:t>para </a:t>
            </a:r>
            <a:r>
              <a:rPr lang="es-MX" sz="2800" b="1" dirty="0">
                <a:solidFill>
                  <a:schemeClr val="bg1"/>
                </a:solidFill>
                <a:effectLst>
                  <a:outerShdw blurRad="38100" dist="38100" dir="2700000" algn="tl">
                    <a:srgbClr val="000000">
                      <a:alpha val="43137"/>
                    </a:srgbClr>
                  </a:outerShdw>
                </a:effectLst>
                <a:latin typeface="+mj-lt"/>
                <a:cs typeface="Times New Roman" pitchFamily="18" charset="0"/>
              </a:rPr>
              <a:t>la Prevención y Control </a:t>
            </a:r>
            <a:r>
              <a:rPr lang="es-MX" sz="2800" b="1" dirty="0" smtClean="0">
                <a:solidFill>
                  <a:schemeClr val="bg1"/>
                </a:solidFill>
                <a:effectLst>
                  <a:outerShdw blurRad="38100" dist="38100" dir="2700000" algn="tl">
                    <a:srgbClr val="000000">
                      <a:alpha val="43137"/>
                    </a:srgbClr>
                  </a:outerShdw>
                </a:effectLst>
                <a:latin typeface="+mj-lt"/>
                <a:cs typeface="Times New Roman" pitchFamily="18" charset="0"/>
              </a:rPr>
              <a:t/>
            </a:r>
            <a:br>
              <a:rPr lang="es-MX" sz="28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s-MX" sz="2800" b="1" dirty="0" smtClean="0">
                <a:solidFill>
                  <a:schemeClr val="bg1"/>
                </a:solidFill>
                <a:effectLst>
                  <a:outerShdw blurRad="38100" dist="38100" dir="2700000" algn="tl">
                    <a:srgbClr val="000000">
                      <a:alpha val="43137"/>
                    </a:srgbClr>
                  </a:outerShdw>
                </a:effectLst>
                <a:latin typeface="+mj-lt"/>
                <a:cs typeface="Times New Roman" pitchFamily="18" charset="0"/>
              </a:rPr>
              <a:t>de </a:t>
            </a:r>
            <a:r>
              <a:rPr lang="es-MX" sz="2800" b="1" dirty="0">
                <a:solidFill>
                  <a:schemeClr val="bg1"/>
                </a:solidFill>
                <a:effectLst>
                  <a:outerShdw blurRad="38100" dist="38100" dir="2700000" algn="tl">
                    <a:srgbClr val="000000">
                      <a:alpha val="43137"/>
                    </a:srgbClr>
                  </a:outerShdw>
                </a:effectLst>
                <a:latin typeface="+mj-lt"/>
                <a:cs typeface="Times New Roman" pitchFamily="18" charset="0"/>
              </a:rPr>
              <a:t>la Obesidad y la Diabetes</a:t>
            </a:r>
          </a:p>
        </p:txBody>
      </p:sp>
      <p:sp>
        <p:nvSpPr>
          <p:cNvPr id="10" name="5 CuadroTexto"/>
          <p:cNvSpPr txBox="1"/>
          <p:nvPr/>
        </p:nvSpPr>
        <p:spPr>
          <a:xfrm>
            <a:off x="1" y="6165304"/>
            <a:ext cx="9143999" cy="646331"/>
          </a:xfrm>
          <a:prstGeom prst="rect">
            <a:avLst/>
          </a:prstGeom>
          <a:noFill/>
        </p:spPr>
        <p:txBody>
          <a:bodyPr wrap="square" rtlCol="0">
            <a:spAutoFit/>
          </a:bodyPr>
          <a:lstStyle/>
          <a:p>
            <a:pPr algn="ctr"/>
            <a:r>
              <a:rPr lang="es-MX" b="1" dirty="0" smtClean="0">
                <a:solidFill>
                  <a:schemeClr val="bg1"/>
                </a:solidFill>
                <a:cs typeface="Times New Roman" pitchFamily="18" charset="0"/>
              </a:rPr>
              <a:t>Dr. Eduardo Jaramillo Navarrete</a:t>
            </a:r>
          </a:p>
          <a:p>
            <a:pPr algn="ctr"/>
            <a:r>
              <a:rPr lang="es-MX" b="1" dirty="0" smtClean="0">
                <a:solidFill>
                  <a:schemeClr val="bg1"/>
                </a:solidFill>
                <a:latin typeface="+mn-lt"/>
                <a:cs typeface="Times New Roman" pitchFamily="18" charset="0"/>
              </a:rPr>
              <a:t>Director General de Promoción de la Salud</a:t>
            </a:r>
            <a:endParaRPr lang="es-MX" b="1" dirty="0">
              <a:solidFill>
                <a:schemeClr val="bg1"/>
              </a:solidFill>
              <a:latin typeface="+mn-lt"/>
              <a:cs typeface="Times New Roman" pitchFamily="18" charset="0"/>
            </a:endParaRPr>
          </a:p>
        </p:txBody>
      </p:sp>
      <p:grpSp>
        <p:nvGrpSpPr>
          <p:cNvPr id="8" name="7 Grupo"/>
          <p:cNvGrpSpPr/>
          <p:nvPr/>
        </p:nvGrpSpPr>
        <p:grpSpPr>
          <a:xfrm>
            <a:off x="-8046" y="114490"/>
            <a:ext cx="9150046" cy="3315072"/>
            <a:chOff x="-8046" y="114490"/>
            <a:chExt cx="9150046" cy="3315072"/>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 y="474530"/>
              <a:ext cx="9150046" cy="295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5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6288" y="114490"/>
              <a:ext cx="1181649" cy="79570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4849" y="186498"/>
              <a:ext cx="2990248" cy="7028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9560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179512" y="1700808"/>
            <a:ext cx="8496944" cy="4739759"/>
          </a:xfrm>
          <a:prstGeom prst="rect">
            <a:avLst/>
          </a:prstGeom>
          <a:noFill/>
        </p:spPr>
        <p:txBody>
          <a:bodyPr wrap="square" rtlCol="0">
            <a:spAutoFit/>
          </a:bodyPr>
          <a:lstStyle/>
          <a:p>
            <a:pPr marL="342900" indent="-342900" algn="just">
              <a:spcBef>
                <a:spcPts val="2400"/>
              </a:spcBef>
              <a:buClr>
                <a:schemeClr val="accent3">
                  <a:lumMod val="50000"/>
                </a:schemeClr>
              </a:buClr>
              <a:buSzPct val="150000"/>
              <a:buFont typeface="Arial" panose="020B0604020202020204" pitchFamily="34" charset="0"/>
              <a:buChar char="•"/>
            </a:pPr>
            <a:r>
              <a:rPr lang="es-MX" sz="2200" dirty="0">
                <a:solidFill>
                  <a:prstClr val="black"/>
                </a:solidFill>
                <a:latin typeface="+mj-lt"/>
              </a:rPr>
              <a:t>P</a:t>
            </a:r>
            <a:r>
              <a:rPr lang="es-MX" sz="2200" dirty="0" smtClean="0">
                <a:solidFill>
                  <a:prstClr val="black"/>
                </a:solidFill>
                <a:latin typeface="+mj-lt"/>
              </a:rPr>
              <a:t>or </a:t>
            </a:r>
            <a:r>
              <a:rPr lang="es-MX" sz="2200" dirty="0">
                <a:solidFill>
                  <a:prstClr val="black"/>
                </a:solidFill>
                <a:latin typeface="+mj-lt"/>
              </a:rPr>
              <a:t>su magnitud, </a:t>
            </a:r>
            <a:r>
              <a:rPr lang="es-MX" sz="2200" dirty="0" smtClean="0">
                <a:solidFill>
                  <a:prstClr val="black"/>
                </a:solidFill>
                <a:latin typeface="+mj-lt"/>
              </a:rPr>
              <a:t>frecuencia</a:t>
            </a:r>
            <a:r>
              <a:rPr lang="es-MX" sz="2200" dirty="0">
                <a:solidFill>
                  <a:prstClr val="black"/>
                </a:solidFill>
                <a:latin typeface="+mj-lt"/>
              </a:rPr>
              <a:t> </a:t>
            </a:r>
            <a:r>
              <a:rPr lang="es-MX" sz="2200" dirty="0" smtClean="0">
                <a:solidFill>
                  <a:prstClr val="black"/>
                </a:solidFill>
                <a:latin typeface="+mj-lt"/>
              </a:rPr>
              <a:t>y ritmo </a:t>
            </a:r>
            <a:r>
              <a:rPr lang="es-MX" sz="2200" dirty="0">
                <a:solidFill>
                  <a:prstClr val="black"/>
                </a:solidFill>
                <a:latin typeface="+mj-lt"/>
              </a:rPr>
              <a:t>de </a:t>
            </a:r>
            <a:r>
              <a:rPr lang="es-MX" sz="2200" dirty="0" smtClean="0">
                <a:solidFill>
                  <a:prstClr val="black"/>
                </a:solidFill>
                <a:latin typeface="+mj-lt"/>
              </a:rPr>
              <a:t>crecimiento, la </a:t>
            </a:r>
            <a:r>
              <a:rPr lang="es-MX" sz="2200" dirty="0">
                <a:solidFill>
                  <a:prstClr val="black"/>
                </a:solidFill>
                <a:latin typeface="+mj-lt"/>
              </a:rPr>
              <a:t>Obesidad y </a:t>
            </a:r>
            <a:r>
              <a:rPr lang="es-MX" sz="2200" dirty="0" smtClean="0">
                <a:solidFill>
                  <a:prstClr val="black"/>
                </a:solidFill>
                <a:latin typeface="+mj-lt"/>
              </a:rPr>
              <a:t>las </a:t>
            </a:r>
            <a:r>
              <a:rPr lang="es-MX" sz="2200" dirty="0">
                <a:solidFill>
                  <a:prstClr val="black"/>
                </a:solidFill>
                <a:latin typeface="+mj-lt"/>
              </a:rPr>
              <a:t>Enfermedades Crónicas No Transmisibles, y de manera particular la Diabetes, </a:t>
            </a:r>
            <a:r>
              <a:rPr lang="es-MX" sz="2200" dirty="0" smtClean="0">
                <a:solidFill>
                  <a:prstClr val="black"/>
                </a:solidFill>
                <a:latin typeface="+mj-lt"/>
              </a:rPr>
              <a:t>representan ya </a:t>
            </a:r>
            <a:r>
              <a:rPr lang="es-MX" sz="2200" dirty="0">
                <a:solidFill>
                  <a:prstClr val="black"/>
                </a:solidFill>
                <a:latin typeface="+mj-lt"/>
              </a:rPr>
              <a:t>una emergencia </a:t>
            </a:r>
            <a:r>
              <a:rPr lang="es-MX" sz="2200" dirty="0" smtClean="0">
                <a:solidFill>
                  <a:prstClr val="black"/>
                </a:solidFill>
                <a:latin typeface="+mj-lt"/>
              </a:rPr>
              <a:t>sanitaria.</a:t>
            </a:r>
          </a:p>
          <a:p>
            <a:pPr marL="342900" indent="-342900" algn="just">
              <a:spcBef>
                <a:spcPts val="2400"/>
              </a:spcBef>
              <a:buClr>
                <a:schemeClr val="accent3">
                  <a:lumMod val="50000"/>
                </a:schemeClr>
              </a:buClr>
              <a:buSzPct val="150000"/>
              <a:buFont typeface="Arial" panose="020B0604020202020204" pitchFamily="34" charset="0"/>
              <a:buChar char="•"/>
            </a:pPr>
            <a:r>
              <a:rPr lang="es-MX" sz="2200" dirty="0" smtClean="0">
                <a:solidFill>
                  <a:prstClr val="black"/>
                </a:solidFill>
                <a:latin typeface="+mj-lt"/>
              </a:rPr>
              <a:t>Afectan </a:t>
            </a:r>
            <a:r>
              <a:rPr lang="es-MX" sz="2200" dirty="0">
                <a:solidFill>
                  <a:prstClr val="black"/>
                </a:solidFill>
                <a:latin typeface="+mj-lt"/>
              </a:rPr>
              <a:t>de manera importante la productividad de las empresas, el desempeño escolar y nuestro desarrollo económico como país. </a:t>
            </a:r>
          </a:p>
          <a:p>
            <a:pPr marL="342900" indent="-342900" algn="just">
              <a:spcBef>
                <a:spcPts val="2400"/>
              </a:spcBef>
              <a:buClr>
                <a:schemeClr val="accent3">
                  <a:lumMod val="50000"/>
                </a:schemeClr>
              </a:buClr>
              <a:buSzPct val="150000"/>
              <a:buFont typeface="Arial" panose="020B0604020202020204" pitchFamily="34" charset="0"/>
              <a:buChar char="•"/>
            </a:pPr>
            <a:r>
              <a:rPr lang="es-MX" sz="2200" dirty="0" smtClean="0">
                <a:solidFill>
                  <a:prstClr val="black"/>
                </a:solidFill>
                <a:latin typeface="+mj-lt"/>
              </a:rPr>
              <a:t>Estamos </a:t>
            </a:r>
            <a:r>
              <a:rPr lang="es-MX" sz="2200" dirty="0">
                <a:solidFill>
                  <a:prstClr val="black"/>
                </a:solidFill>
                <a:latin typeface="+mj-lt"/>
              </a:rPr>
              <a:t>frente a una situación crítica, que de no ser atendida en el mediano plazo, puede comprometer nuestra viabilidad como nación</a:t>
            </a:r>
            <a:r>
              <a:rPr lang="es-MX" sz="2200" dirty="0" smtClean="0">
                <a:solidFill>
                  <a:prstClr val="black"/>
                </a:solidFill>
                <a:latin typeface="+mj-lt"/>
              </a:rPr>
              <a:t>.</a:t>
            </a:r>
            <a:endParaRPr lang="es-MX" sz="2200" dirty="0">
              <a:solidFill>
                <a:prstClr val="black"/>
              </a:solidFill>
              <a:latin typeface="+mj-lt"/>
            </a:endParaRPr>
          </a:p>
          <a:p>
            <a:pPr marL="342900" indent="-342900" algn="just">
              <a:spcBef>
                <a:spcPts val="2400"/>
              </a:spcBef>
              <a:buClr>
                <a:schemeClr val="accent3">
                  <a:lumMod val="50000"/>
                </a:schemeClr>
              </a:buClr>
              <a:buSzPct val="150000"/>
              <a:buFont typeface="Arial" panose="020B0604020202020204" pitchFamily="34" charset="0"/>
              <a:buChar char="•"/>
            </a:pPr>
            <a:r>
              <a:rPr lang="es-MX" sz="2200" dirty="0" smtClean="0">
                <a:solidFill>
                  <a:prstClr val="black"/>
                </a:solidFill>
                <a:latin typeface="+mj-lt"/>
              </a:rPr>
              <a:t>Por </a:t>
            </a:r>
            <a:r>
              <a:rPr lang="es-MX" sz="2200" dirty="0">
                <a:solidFill>
                  <a:prstClr val="black"/>
                </a:solidFill>
                <a:latin typeface="+mj-lt"/>
              </a:rPr>
              <a:t>primera vez en la historia visualizamos un escenario en donde las futuras generaciones  vean reducida la esperanza de vida acumulada por la humanidad. Esta situación no sólo resulta contraria a lógica civilizatoria, sino que en esencia es incluso anti evolutiva</a:t>
            </a:r>
            <a:r>
              <a:rPr lang="es-MX" sz="2200" dirty="0" smtClean="0">
                <a:solidFill>
                  <a:prstClr val="black"/>
                </a:solidFill>
                <a:latin typeface="+mj-lt"/>
              </a:rPr>
              <a:t>.</a:t>
            </a:r>
            <a:endParaRPr lang="es-MX" sz="2200" dirty="0">
              <a:solidFill>
                <a:prstClr val="black"/>
              </a:solidFill>
              <a:latin typeface="+mj-lt"/>
            </a:endParaRPr>
          </a:p>
        </p:txBody>
      </p:sp>
      <p:sp>
        <p:nvSpPr>
          <p:cNvPr id="6" name="3 Título"/>
          <p:cNvSpPr txBox="1">
            <a:spLocks/>
          </p:cNvSpPr>
          <p:nvPr/>
        </p:nvSpPr>
        <p:spPr>
          <a:xfrm>
            <a:off x="107504"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smtClean="0">
                <a:solidFill>
                  <a:schemeClr val="bg1"/>
                </a:solidFill>
                <a:effectLst>
                  <a:outerShdw blurRad="38100" dist="38100" dir="2700000" algn="tl">
                    <a:srgbClr val="000000">
                      <a:alpha val="43137"/>
                    </a:srgbClr>
                  </a:outerShdw>
                </a:effectLst>
              </a:rPr>
              <a:t>Obesidad y Diabetes</a:t>
            </a:r>
            <a:endParaRPr lang="es-MX"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6729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1000"/>
                                        <p:tgtEl>
                                          <p:spTgt spid="17">
                                            <p:txEl>
                                              <p:pRg st="0" end="0"/>
                                            </p:txEl>
                                          </p:spTgt>
                                        </p:tgtEl>
                                      </p:cBhvr>
                                    </p:animEffect>
                                    <p:anim calcmode="lin" valueType="num">
                                      <p:cBhvr>
                                        <p:cTn id="14"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fade">
                                      <p:cBhvr>
                                        <p:cTn id="19" dur="1000"/>
                                        <p:tgtEl>
                                          <p:spTgt spid="17">
                                            <p:txEl>
                                              <p:pRg st="1" end="1"/>
                                            </p:txEl>
                                          </p:spTgt>
                                        </p:tgtEl>
                                      </p:cBhvr>
                                    </p:animEffect>
                                    <p:anim calcmode="lin" valueType="num">
                                      <p:cBhvr>
                                        <p:cTn id="20"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Effect transition="in" filter="fade">
                                      <p:cBhvr>
                                        <p:cTn id="25" dur="1000"/>
                                        <p:tgtEl>
                                          <p:spTgt spid="17">
                                            <p:txEl>
                                              <p:pRg st="2" end="2"/>
                                            </p:txEl>
                                          </p:spTgt>
                                        </p:tgtEl>
                                      </p:cBhvr>
                                    </p:animEffect>
                                    <p:anim calcmode="lin" valueType="num">
                                      <p:cBhvr>
                                        <p:cTn id="26"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animEffect transition="in" filter="fade">
                                      <p:cBhvr>
                                        <p:cTn id="31" dur="1000"/>
                                        <p:tgtEl>
                                          <p:spTgt spid="17">
                                            <p:txEl>
                                              <p:pRg st="3" end="3"/>
                                            </p:txEl>
                                          </p:spTgt>
                                        </p:tgtEl>
                                      </p:cBhvr>
                                    </p:animEffect>
                                    <p:anim calcmode="lin" valueType="num">
                                      <p:cBhvr>
                                        <p:cTn id="32"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a:xfrm>
            <a:off x="107504"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smtClean="0">
                <a:solidFill>
                  <a:schemeClr val="bg1"/>
                </a:solidFill>
                <a:effectLst>
                  <a:outerShdw blurRad="38100" dist="38100" dir="2700000" algn="tl">
                    <a:srgbClr val="000000">
                      <a:alpha val="43137"/>
                    </a:srgbClr>
                  </a:outerShdw>
                </a:effectLst>
              </a:rPr>
              <a:t>Porcentaje de Población Adulta con Obesidad, países OCDE 2010</a:t>
            </a:r>
            <a:endParaRPr lang="es-MX" sz="3200" b="1" dirty="0">
              <a:solidFill>
                <a:schemeClr val="bg1"/>
              </a:solidFill>
              <a:effectLst>
                <a:outerShdw blurRad="38100" dist="38100" dir="2700000" algn="tl">
                  <a:srgbClr val="000000">
                    <a:alpha val="43137"/>
                  </a:srgbClr>
                </a:outerShdw>
              </a:effectLst>
            </a:endParaRPr>
          </a:p>
        </p:txBody>
      </p:sp>
      <p:graphicFrame>
        <p:nvGraphicFramePr>
          <p:cNvPr id="8" name="7 Gráfico"/>
          <p:cNvGraphicFramePr/>
          <p:nvPr>
            <p:extLst>
              <p:ext uri="{D42A27DB-BD31-4B8C-83A1-F6EECF244321}">
                <p14:modId xmlns:p14="http://schemas.microsoft.com/office/powerpoint/2010/main" val="4135667104"/>
              </p:ext>
            </p:extLst>
          </p:nvPr>
        </p:nvGraphicFramePr>
        <p:xfrm>
          <a:off x="133974" y="1340768"/>
          <a:ext cx="8110433"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950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755576" y="1772816"/>
            <a:ext cx="7488832" cy="4524315"/>
          </a:xfrm>
          <a:prstGeom prst="rect">
            <a:avLst/>
          </a:prstGeom>
          <a:noFill/>
        </p:spPr>
        <p:txBody>
          <a:bodyPr wrap="square" rtlCol="0">
            <a:spAutoFit/>
          </a:bodyPr>
          <a:lstStyle/>
          <a:p>
            <a:pPr marL="342900" indent="-342900" algn="just">
              <a:lnSpc>
                <a:spcPct val="150000"/>
              </a:lnSpc>
              <a:spcBef>
                <a:spcPts val="2400"/>
              </a:spcBef>
              <a:buClr>
                <a:schemeClr val="accent3">
                  <a:lumMod val="50000"/>
                </a:schemeClr>
              </a:buClr>
              <a:buSzPct val="150000"/>
              <a:buFont typeface="Arial" panose="020B0604020202020204" pitchFamily="34" charset="0"/>
              <a:buChar char="•"/>
            </a:pPr>
            <a:r>
              <a:rPr lang="es-MX" sz="2400" dirty="0">
                <a:solidFill>
                  <a:prstClr val="black"/>
                </a:solidFill>
                <a:latin typeface="+mj-lt"/>
              </a:rPr>
              <a:t>Mejorar los niveles de bienestar de la población mexicana y contribuir  a la sustentabilidad del desarrollo nacional al estabilizar y reducir la incidencia de </a:t>
            </a:r>
            <a:r>
              <a:rPr lang="es-MX" sz="2400" dirty="0" smtClean="0">
                <a:solidFill>
                  <a:prstClr val="black"/>
                </a:solidFill>
                <a:latin typeface="+mj-lt"/>
              </a:rPr>
              <a:t>obesidad en </a:t>
            </a:r>
            <a:r>
              <a:rPr lang="es-MX" sz="2400" dirty="0">
                <a:solidFill>
                  <a:prstClr val="black"/>
                </a:solidFill>
                <a:latin typeface="+mj-lt"/>
              </a:rPr>
              <a:t>la población mexicana a fin de revertir la epidemia de las enfermedades no transmisibles, particularmente la diabetes, a través de intervenciones de salud pública bajo un modelo médico integral y políticas públicas intersectoriales.</a:t>
            </a:r>
          </a:p>
        </p:txBody>
      </p:sp>
      <p:sp>
        <p:nvSpPr>
          <p:cNvPr id="7" name="3 Título"/>
          <p:cNvSpPr txBox="1">
            <a:spLocks/>
          </p:cNvSpPr>
          <p:nvPr/>
        </p:nvSpPr>
        <p:spPr>
          <a:xfrm>
            <a:off x="107504"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smtClean="0">
                <a:solidFill>
                  <a:schemeClr val="bg1"/>
                </a:solidFill>
                <a:effectLst>
                  <a:outerShdw blurRad="38100" dist="38100" dir="2700000" algn="tl">
                    <a:srgbClr val="000000">
                      <a:alpha val="43137"/>
                    </a:srgbClr>
                  </a:outerShdw>
                </a:effectLst>
              </a:rPr>
              <a:t>Objetivo</a:t>
            </a:r>
            <a:endParaRPr lang="es-MX"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992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8 CuadroTexto"/>
          <p:cNvSpPr txBox="1"/>
          <p:nvPr/>
        </p:nvSpPr>
        <p:spPr>
          <a:xfrm rot="16200000">
            <a:off x="2827965" y="3414508"/>
            <a:ext cx="2655912" cy="523220"/>
          </a:xfrm>
          <a:prstGeom prst="rect">
            <a:avLst/>
          </a:prstGeom>
          <a:noFill/>
        </p:spPr>
        <p:txBody>
          <a:bodyPr wrap="square" rtlCol="0">
            <a:spAutoFit/>
          </a:bodyPr>
          <a:lstStyle/>
          <a:p>
            <a:pPr algn="ctr"/>
            <a:r>
              <a:rPr lang="es-ES" sz="2800" b="1" dirty="0" smtClean="0">
                <a:solidFill>
                  <a:schemeClr val="accent3">
                    <a:lumMod val="50000"/>
                  </a:schemeClr>
                </a:solidFill>
                <a:cs typeface="Arial" pitchFamily="34" charset="0"/>
              </a:rPr>
              <a:t>Ejes</a:t>
            </a:r>
            <a:endParaRPr lang="es-ES" sz="2800" b="1" dirty="0">
              <a:solidFill>
                <a:schemeClr val="accent3">
                  <a:lumMod val="50000"/>
                </a:schemeClr>
              </a:solidFill>
              <a:cs typeface="Arial" pitchFamily="34" charset="0"/>
            </a:endParaRPr>
          </a:p>
        </p:txBody>
      </p:sp>
      <p:grpSp>
        <p:nvGrpSpPr>
          <p:cNvPr id="10" name="Grupo 9"/>
          <p:cNvGrpSpPr/>
          <p:nvPr/>
        </p:nvGrpSpPr>
        <p:grpSpPr>
          <a:xfrm>
            <a:off x="5578835" y="1546675"/>
            <a:ext cx="2944908" cy="4330597"/>
            <a:chOff x="5578835" y="1546675"/>
            <a:chExt cx="2944908" cy="4330597"/>
          </a:xfrm>
        </p:grpSpPr>
        <p:sp>
          <p:nvSpPr>
            <p:cNvPr id="21" name="37 Flecha a la derecha con bandas"/>
            <p:cNvSpPr/>
            <p:nvPr/>
          </p:nvSpPr>
          <p:spPr>
            <a:xfrm>
              <a:off x="5578835" y="2628284"/>
              <a:ext cx="504056" cy="2193492"/>
            </a:xfrm>
            <a:prstGeom prst="striped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23" name="39 Rectángulo"/>
            <p:cNvSpPr/>
            <p:nvPr/>
          </p:nvSpPr>
          <p:spPr>
            <a:xfrm>
              <a:off x="6164719" y="1546675"/>
              <a:ext cx="2359024" cy="1203521"/>
            </a:xfrm>
            <a:prstGeom prst="rect">
              <a:avLst/>
            </a:prstGeom>
            <a:solidFill>
              <a:schemeClr val="tx1">
                <a:lumMod val="65000"/>
                <a:lumOff val="3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lnSpc>
                  <a:spcPts val="1900"/>
                </a:lnSpc>
              </a:pPr>
              <a:r>
                <a:rPr lang="es-ES" sz="1700" b="1" dirty="0" smtClean="0">
                  <a:solidFill>
                    <a:prstClr val="white"/>
                  </a:solidFill>
                  <a:cs typeface="Arial" pitchFamily="34" charset="0"/>
                </a:rPr>
                <a:t>Incrementar la conciencia pública e individual sobre la obesidad y su asociación con las ECNT</a:t>
              </a:r>
              <a:endParaRPr lang="es-MX" sz="1700" b="1" dirty="0">
                <a:solidFill>
                  <a:prstClr val="white"/>
                </a:solidFill>
              </a:endParaRPr>
            </a:p>
          </p:txBody>
        </p:sp>
        <p:sp>
          <p:nvSpPr>
            <p:cNvPr id="24" name="40 Rectángulo"/>
            <p:cNvSpPr/>
            <p:nvPr/>
          </p:nvSpPr>
          <p:spPr>
            <a:xfrm>
              <a:off x="6138853" y="3351432"/>
              <a:ext cx="2376264" cy="653633"/>
            </a:xfrm>
            <a:prstGeom prst="rect">
              <a:avLst/>
            </a:prstGeom>
            <a:solidFill>
              <a:schemeClr val="tx1">
                <a:lumMod val="65000"/>
                <a:lumOff val="3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lnSpc>
                  <a:spcPts val="2100"/>
                </a:lnSpc>
              </a:pPr>
              <a:r>
                <a:rPr lang="es-ES" b="1" dirty="0" smtClean="0">
                  <a:solidFill>
                    <a:prstClr val="white"/>
                  </a:solidFill>
                  <a:cs typeface="Arial" pitchFamily="34" charset="0"/>
                </a:rPr>
                <a:t>Orientar el SNS hacia la detección temprana</a:t>
              </a:r>
              <a:endParaRPr lang="es-MX" b="1" dirty="0">
                <a:solidFill>
                  <a:prstClr val="white"/>
                </a:solidFill>
              </a:endParaRPr>
            </a:p>
          </p:txBody>
        </p:sp>
        <p:sp>
          <p:nvSpPr>
            <p:cNvPr id="25" name="41 Rectángulo"/>
            <p:cNvSpPr/>
            <p:nvPr/>
          </p:nvSpPr>
          <p:spPr>
            <a:xfrm>
              <a:off x="6164719" y="4433872"/>
              <a:ext cx="2359024" cy="582545"/>
            </a:xfrm>
            <a:prstGeom prst="rect">
              <a:avLst/>
            </a:prstGeom>
            <a:solidFill>
              <a:schemeClr val="tx1">
                <a:lumMod val="65000"/>
                <a:lumOff val="3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lnSpc>
                  <a:spcPts val="2100"/>
                </a:lnSpc>
              </a:pPr>
              <a:r>
                <a:rPr lang="es-ES" b="1" dirty="0" smtClean="0">
                  <a:solidFill>
                    <a:prstClr val="white"/>
                  </a:solidFill>
                  <a:cs typeface="Arial" pitchFamily="34" charset="0"/>
                </a:rPr>
                <a:t>Resolver y controlar en el primer contacto </a:t>
              </a:r>
              <a:endParaRPr lang="es-MX" b="1" dirty="0">
                <a:solidFill>
                  <a:prstClr val="white"/>
                </a:solidFill>
              </a:endParaRPr>
            </a:p>
          </p:txBody>
        </p:sp>
        <p:sp>
          <p:nvSpPr>
            <p:cNvPr id="26" name="42 Rectángulo"/>
            <p:cNvSpPr/>
            <p:nvPr/>
          </p:nvSpPr>
          <p:spPr>
            <a:xfrm>
              <a:off x="6164719" y="5446463"/>
              <a:ext cx="2359024" cy="430809"/>
            </a:xfrm>
            <a:prstGeom prst="rect">
              <a:avLst/>
            </a:prstGeom>
            <a:solidFill>
              <a:schemeClr val="tx1">
                <a:lumMod val="65000"/>
                <a:lumOff val="3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lnSpc>
                  <a:spcPts val="1900"/>
                </a:lnSpc>
              </a:pPr>
              <a:r>
                <a:rPr lang="es-MX" sz="1700" b="1" dirty="0" smtClean="0">
                  <a:solidFill>
                    <a:prstClr val="white"/>
                  </a:solidFill>
                </a:rPr>
                <a:t>Estabilizar la incidencia de Obesidad y ECNT</a:t>
              </a:r>
              <a:endParaRPr lang="es-MX" sz="1700" b="1" dirty="0">
                <a:solidFill>
                  <a:prstClr val="white"/>
                </a:solidFill>
              </a:endParaRPr>
            </a:p>
          </p:txBody>
        </p:sp>
        <p:sp>
          <p:nvSpPr>
            <p:cNvPr id="28" name="44 Flecha abajo"/>
            <p:cNvSpPr/>
            <p:nvPr/>
          </p:nvSpPr>
          <p:spPr>
            <a:xfrm>
              <a:off x="7120941" y="2852937"/>
              <a:ext cx="459601" cy="432048"/>
            </a:xfrm>
            <a:prstGeom prst="downArrow">
              <a:avLst>
                <a:gd name="adj1" fmla="val 55000"/>
                <a:gd name="adj2" fmla="val 45000"/>
              </a:avLst>
            </a:prstGeom>
            <a:solidFill>
              <a:schemeClr val="accent3">
                <a:lumMod val="50000"/>
              </a:schemeClr>
            </a:solidFill>
            <a:ln w="28575">
              <a:solidFill>
                <a:schemeClr val="bg1">
                  <a:alpha val="90000"/>
                </a:schemeClr>
              </a:solidFill>
            </a:ln>
          </p:spPr>
          <p:style>
            <a:lnRef idx="1">
              <a:scrgbClr r="0" g="0" b="0"/>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47 Flecha abajo"/>
            <p:cNvSpPr/>
            <p:nvPr/>
          </p:nvSpPr>
          <p:spPr>
            <a:xfrm>
              <a:off x="7118536" y="4055844"/>
              <a:ext cx="454621" cy="309261"/>
            </a:xfrm>
            <a:prstGeom prst="downArrow">
              <a:avLst>
                <a:gd name="adj1" fmla="val 55000"/>
                <a:gd name="adj2" fmla="val 45000"/>
              </a:avLst>
            </a:prstGeom>
            <a:solidFill>
              <a:schemeClr val="accent3">
                <a:lumMod val="50000"/>
              </a:schemeClr>
            </a:solidFill>
            <a:ln w="28575">
              <a:solidFill>
                <a:schemeClr val="bg1">
                  <a:alpha val="90000"/>
                </a:schemeClr>
              </a:solidFill>
            </a:ln>
          </p:spPr>
          <p:style>
            <a:lnRef idx="1">
              <a:scrgbClr r="0" g="0" b="0"/>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4" name="50 Flecha abajo"/>
            <p:cNvSpPr/>
            <p:nvPr/>
          </p:nvSpPr>
          <p:spPr>
            <a:xfrm>
              <a:off x="7118536" y="5089485"/>
              <a:ext cx="514844" cy="301994"/>
            </a:xfrm>
            <a:prstGeom prst="downArrow">
              <a:avLst>
                <a:gd name="adj1" fmla="val 55000"/>
                <a:gd name="adj2" fmla="val 45000"/>
              </a:avLst>
            </a:prstGeom>
            <a:solidFill>
              <a:schemeClr val="accent3">
                <a:lumMod val="50000"/>
              </a:schemeClr>
            </a:solidFill>
            <a:ln w="28575">
              <a:solidFill>
                <a:schemeClr val="bg1">
                  <a:alpha val="90000"/>
                </a:schemeClr>
              </a:solidFill>
            </a:ln>
          </p:spPr>
          <p:style>
            <a:lnRef idx="1">
              <a:scrgbClr r="0" g="0" b="0"/>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sp>
      </p:grpSp>
      <p:grpSp>
        <p:nvGrpSpPr>
          <p:cNvPr id="8" name="Grupo 7"/>
          <p:cNvGrpSpPr/>
          <p:nvPr/>
        </p:nvGrpSpPr>
        <p:grpSpPr>
          <a:xfrm>
            <a:off x="1144282" y="5889313"/>
            <a:ext cx="7379461" cy="1042559"/>
            <a:chOff x="1144282" y="5821149"/>
            <a:chExt cx="7379461" cy="1042559"/>
          </a:xfrm>
        </p:grpSpPr>
        <p:sp>
          <p:nvSpPr>
            <p:cNvPr id="37" name="37 Flecha a la derecha con bandas"/>
            <p:cNvSpPr/>
            <p:nvPr/>
          </p:nvSpPr>
          <p:spPr>
            <a:xfrm rot="5400000">
              <a:off x="4804085" y="4731990"/>
              <a:ext cx="271475" cy="2449793"/>
            </a:xfrm>
            <a:prstGeom prst="striped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3" name="2 CuadroTexto"/>
            <p:cNvSpPr txBox="1"/>
            <p:nvPr/>
          </p:nvSpPr>
          <p:spPr>
            <a:xfrm>
              <a:off x="1144282" y="6032711"/>
              <a:ext cx="7379461" cy="830997"/>
            </a:xfrm>
            <a:prstGeom prst="rect">
              <a:avLst/>
            </a:prstGeom>
            <a:noFill/>
          </p:spPr>
          <p:txBody>
            <a:bodyPr wrap="square" rtlCol="0">
              <a:spAutoFit/>
            </a:bodyPr>
            <a:lstStyle/>
            <a:p>
              <a:pPr algn="ctr"/>
              <a:r>
                <a:rPr lang="es-MX" sz="2400" b="1" dirty="0" smtClean="0">
                  <a:solidFill>
                    <a:schemeClr val="accent3">
                      <a:lumMod val="50000"/>
                    </a:schemeClr>
                  </a:solidFill>
                </a:rPr>
                <a:t>La Salud en Todas las Políticas</a:t>
              </a:r>
            </a:p>
            <a:p>
              <a:pPr algn="ctr"/>
              <a:r>
                <a:rPr lang="es-MX" sz="2400" b="1" dirty="0" smtClean="0">
                  <a:solidFill>
                    <a:schemeClr val="accent3">
                      <a:lumMod val="50000"/>
                    </a:schemeClr>
                  </a:solidFill>
                </a:rPr>
                <a:t>Determinantes Sociales de la Salud</a:t>
              </a:r>
              <a:endParaRPr lang="es-MX" sz="2400" b="1" dirty="0">
                <a:solidFill>
                  <a:schemeClr val="accent3">
                    <a:lumMod val="50000"/>
                  </a:schemeClr>
                </a:solidFill>
              </a:endParaRPr>
            </a:p>
          </p:txBody>
        </p:sp>
      </p:grpSp>
      <p:sp>
        <p:nvSpPr>
          <p:cNvPr id="5" name="4 Marcador de número de diapositiva"/>
          <p:cNvSpPr>
            <a:spLocks noGrp="1"/>
          </p:cNvSpPr>
          <p:nvPr>
            <p:ph type="sldNum" sz="quarter" idx="4294967295"/>
          </p:nvPr>
        </p:nvSpPr>
        <p:spPr>
          <a:xfrm>
            <a:off x="6725877" y="7158556"/>
            <a:ext cx="2133600" cy="365125"/>
          </a:xfrm>
          <a:prstGeom prst="rect">
            <a:avLst/>
          </a:prstGeom>
        </p:spPr>
        <p:txBody>
          <a:bodyPr/>
          <a:lstStyle/>
          <a:p>
            <a:pPr>
              <a:defRPr/>
            </a:pPr>
            <a:fld id="{78F184F8-4F65-42EF-BBCD-30F1BDE94039}" type="slidenum">
              <a:rPr lang="es-MX" smtClean="0">
                <a:solidFill>
                  <a:prstClr val="black">
                    <a:tint val="75000"/>
                  </a:prstClr>
                </a:solidFill>
              </a:rPr>
              <a:pPr>
                <a:defRPr/>
              </a:pPr>
              <a:t>6</a:t>
            </a:fld>
            <a:endParaRPr lang="es-MX" dirty="0">
              <a:solidFill>
                <a:prstClr val="black">
                  <a:tint val="75000"/>
                </a:prstClr>
              </a:solidFill>
            </a:endParaRPr>
          </a:p>
        </p:txBody>
      </p:sp>
      <p:grpSp>
        <p:nvGrpSpPr>
          <p:cNvPr id="2" name="Grupo 1"/>
          <p:cNvGrpSpPr/>
          <p:nvPr/>
        </p:nvGrpSpPr>
        <p:grpSpPr>
          <a:xfrm>
            <a:off x="172677" y="1487540"/>
            <a:ext cx="3745269" cy="4413356"/>
            <a:chOff x="172677" y="1487540"/>
            <a:chExt cx="3745269" cy="4413356"/>
          </a:xfrm>
        </p:grpSpPr>
        <p:grpSp>
          <p:nvGrpSpPr>
            <p:cNvPr id="41" name="40 Grupo"/>
            <p:cNvGrpSpPr/>
            <p:nvPr/>
          </p:nvGrpSpPr>
          <p:grpSpPr>
            <a:xfrm>
              <a:off x="392638" y="3426083"/>
              <a:ext cx="3522226" cy="449432"/>
              <a:chOff x="938722" y="1710"/>
              <a:chExt cx="3282848" cy="449432"/>
            </a:xfrm>
            <a:solidFill>
              <a:srgbClr val="C00000"/>
            </a:solidFill>
          </p:grpSpPr>
          <p:sp>
            <p:nvSpPr>
              <p:cNvPr id="42" name="41 Pentágono"/>
              <p:cNvSpPr/>
              <p:nvPr/>
            </p:nvSpPr>
            <p:spPr>
              <a:xfrm rot="10800000">
                <a:off x="938722" y="1710"/>
                <a:ext cx="3282848" cy="449432"/>
              </a:xfrm>
              <a:prstGeom prst="homePlate">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3" name="Pentágono 4"/>
              <p:cNvSpPr/>
              <p:nvPr/>
            </p:nvSpPr>
            <p:spPr>
              <a:xfrm rot="21600000">
                <a:off x="1051080" y="1710"/>
                <a:ext cx="3170490" cy="4494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7272" tIns="68580" rIns="128016" bIns="68580" numCol="1" spcCol="1270" anchor="ctr" anchorCtr="0">
                <a:noAutofit/>
              </a:bodyPr>
              <a:lstStyle/>
              <a:p>
                <a:pPr lvl="0" algn="l" defTabSz="800100">
                  <a:lnSpc>
                    <a:spcPts val="1800"/>
                  </a:lnSpc>
                  <a:spcBef>
                    <a:spcPct val="0"/>
                  </a:spcBef>
                  <a:spcAft>
                    <a:spcPct val="35000"/>
                  </a:spcAft>
                </a:pPr>
                <a:r>
                  <a:rPr lang="es-ES" b="1" dirty="0" smtClean="0">
                    <a:latin typeface="Calibri" pitchFamily="34" charset="0"/>
                    <a:cs typeface="Arial" pitchFamily="34" charset="0"/>
                  </a:rPr>
                  <a:t>Atención médica</a:t>
                </a:r>
                <a:endParaRPr lang="es-MX" sz="1800" b="1" kern="1200" dirty="0">
                  <a:latin typeface="Calibri" pitchFamily="34" charset="0"/>
                </a:endParaRPr>
              </a:p>
            </p:txBody>
          </p:sp>
        </p:grpSp>
        <p:grpSp>
          <p:nvGrpSpPr>
            <p:cNvPr id="47" name="46 Grupo"/>
            <p:cNvGrpSpPr/>
            <p:nvPr/>
          </p:nvGrpSpPr>
          <p:grpSpPr>
            <a:xfrm>
              <a:off x="425392" y="4476151"/>
              <a:ext cx="3489470" cy="445090"/>
              <a:chOff x="958102" y="2730228"/>
              <a:chExt cx="3282848" cy="524876"/>
            </a:xfrm>
            <a:solidFill>
              <a:srgbClr val="C00000"/>
            </a:solidFill>
          </p:grpSpPr>
          <p:sp>
            <p:nvSpPr>
              <p:cNvPr id="48" name="47 Pentágono"/>
              <p:cNvSpPr/>
              <p:nvPr/>
            </p:nvSpPr>
            <p:spPr>
              <a:xfrm rot="10800000">
                <a:off x="958102" y="2730228"/>
                <a:ext cx="3282848" cy="524876"/>
              </a:xfrm>
              <a:prstGeom prst="homePlate">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9" name="Pentágono 4"/>
              <p:cNvSpPr/>
              <p:nvPr/>
            </p:nvSpPr>
            <p:spPr>
              <a:xfrm rot="21600000">
                <a:off x="1089321" y="2730228"/>
                <a:ext cx="3151629" cy="5248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31456" tIns="76200" rIns="142240" bIns="76200" numCol="1" spcCol="1270" anchor="ctr" anchorCtr="0">
                <a:noAutofit/>
              </a:bodyPr>
              <a:lstStyle/>
              <a:p>
                <a:pPr lvl="0" algn="l" defTabSz="889000">
                  <a:lnSpc>
                    <a:spcPct val="90000"/>
                  </a:lnSpc>
                  <a:spcBef>
                    <a:spcPct val="0"/>
                  </a:spcBef>
                  <a:spcAft>
                    <a:spcPct val="35000"/>
                  </a:spcAft>
                </a:pPr>
                <a:r>
                  <a:rPr lang="es-ES" b="1" dirty="0" smtClean="0">
                    <a:latin typeface="Calibri" pitchFamily="34" charset="0"/>
                    <a:cs typeface="Arial" pitchFamily="34" charset="0"/>
                  </a:rPr>
                  <a:t>Política Regulatoria</a:t>
                </a:r>
                <a:endParaRPr lang="es-MX" b="1" kern="1200" dirty="0">
                  <a:latin typeface="Calibri" pitchFamily="34" charset="0"/>
                </a:endParaRPr>
              </a:p>
            </p:txBody>
          </p:sp>
        </p:grpSp>
        <p:grpSp>
          <p:nvGrpSpPr>
            <p:cNvPr id="6" name="5 Grupo"/>
            <p:cNvGrpSpPr/>
            <p:nvPr/>
          </p:nvGrpSpPr>
          <p:grpSpPr>
            <a:xfrm>
              <a:off x="502390" y="1989410"/>
              <a:ext cx="3414389" cy="3911486"/>
              <a:chOff x="370653" y="1229254"/>
              <a:chExt cx="3414389" cy="3881635"/>
            </a:xfrm>
          </p:grpSpPr>
          <p:sp>
            <p:nvSpPr>
              <p:cNvPr id="7" name="6 Forma libre"/>
              <p:cNvSpPr/>
              <p:nvPr/>
            </p:nvSpPr>
            <p:spPr>
              <a:xfrm>
                <a:off x="377052" y="1229254"/>
                <a:ext cx="3407990" cy="392795"/>
              </a:xfrm>
              <a:custGeom>
                <a:avLst/>
                <a:gdLst>
                  <a:gd name="connsiteX0" fmla="*/ 0 w 3341080"/>
                  <a:gd name="connsiteY0" fmla="*/ 0 h 566238"/>
                  <a:gd name="connsiteX1" fmla="*/ 3057961 w 3341080"/>
                  <a:gd name="connsiteY1" fmla="*/ 0 h 566238"/>
                  <a:gd name="connsiteX2" fmla="*/ 3341080 w 3341080"/>
                  <a:gd name="connsiteY2" fmla="*/ 283119 h 566238"/>
                  <a:gd name="connsiteX3" fmla="*/ 3057961 w 3341080"/>
                  <a:gd name="connsiteY3" fmla="*/ 566238 h 566238"/>
                  <a:gd name="connsiteX4" fmla="*/ 0 w 3341080"/>
                  <a:gd name="connsiteY4" fmla="*/ 566238 h 566238"/>
                  <a:gd name="connsiteX5" fmla="*/ 0 w 3341080"/>
                  <a:gd name="connsiteY5" fmla="*/ 0 h 56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080" h="566238">
                    <a:moveTo>
                      <a:pt x="3341080" y="566237"/>
                    </a:moveTo>
                    <a:lnTo>
                      <a:pt x="283119" y="566237"/>
                    </a:lnTo>
                    <a:lnTo>
                      <a:pt x="0" y="283119"/>
                    </a:lnTo>
                    <a:lnTo>
                      <a:pt x="283119" y="1"/>
                    </a:lnTo>
                    <a:lnTo>
                      <a:pt x="3341080" y="1"/>
                    </a:lnTo>
                    <a:lnTo>
                      <a:pt x="3341080" y="566237"/>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1254" tIns="57151" rIns="106680" bIns="57151" numCol="1" spcCol="1270" anchor="ctr" anchorCtr="0">
                <a:noAutofit/>
              </a:bodyPr>
              <a:lstStyle/>
              <a:p>
                <a:pPr lvl="0" algn="ctr" defTabSz="666750">
                  <a:lnSpc>
                    <a:spcPct val="90000"/>
                  </a:lnSpc>
                  <a:spcBef>
                    <a:spcPct val="0"/>
                  </a:spcBef>
                  <a:spcAft>
                    <a:spcPct val="35000"/>
                  </a:spcAft>
                </a:pPr>
                <a:r>
                  <a:rPr lang="es-ES" sz="1400" b="1" kern="1200" dirty="0" smtClean="0"/>
                  <a:t>Información epidemiológica </a:t>
                </a:r>
                <a:br>
                  <a:rPr lang="es-ES" sz="1400" b="1" kern="1200" dirty="0" smtClean="0"/>
                </a:br>
                <a:r>
                  <a:rPr lang="es-ES" sz="1400" b="1" kern="1200" dirty="0" smtClean="0"/>
                  <a:t>y carga de enfermedad</a:t>
                </a:r>
                <a:endParaRPr lang="es-MX" sz="1400" b="1" kern="1200" dirty="0"/>
              </a:p>
            </p:txBody>
          </p:sp>
          <p:sp>
            <p:nvSpPr>
              <p:cNvPr id="9" name="8 Forma libre"/>
              <p:cNvSpPr/>
              <p:nvPr/>
            </p:nvSpPr>
            <p:spPr>
              <a:xfrm>
                <a:off x="377052" y="1713917"/>
                <a:ext cx="3407989" cy="368342"/>
              </a:xfrm>
              <a:custGeom>
                <a:avLst/>
                <a:gdLst>
                  <a:gd name="connsiteX0" fmla="*/ 0 w 3341080"/>
                  <a:gd name="connsiteY0" fmla="*/ 0 h 566238"/>
                  <a:gd name="connsiteX1" fmla="*/ 3057961 w 3341080"/>
                  <a:gd name="connsiteY1" fmla="*/ 0 h 566238"/>
                  <a:gd name="connsiteX2" fmla="*/ 3341080 w 3341080"/>
                  <a:gd name="connsiteY2" fmla="*/ 283119 h 566238"/>
                  <a:gd name="connsiteX3" fmla="*/ 3057961 w 3341080"/>
                  <a:gd name="connsiteY3" fmla="*/ 566238 h 566238"/>
                  <a:gd name="connsiteX4" fmla="*/ 0 w 3341080"/>
                  <a:gd name="connsiteY4" fmla="*/ 566238 h 566238"/>
                  <a:gd name="connsiteX5" fmla="*/ 0 w 3341080"/>
                  <a:gd name="connsiteY5" fmla="*/ 0 h 56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080" h="566238">
                    <a:moveTo>
                      <a:pt x="3341080" y="566237"/>
                    </a:moveTo>
                    <a:lnTo>
                      <a:pt x="283119" y="566237"/>
                    </a:lnTo>
                    <a:lnTo>
                      <a:pt x="0" y="283119"/>
                    </a:lnTo>
                    <a:lnTo>
                      <a:pt x="283119" y="1"/>
                    </a:lnTo>
                    <a:lnTo>
                      <a:pt x="3341080" y="1"/>
                    </a:lnTo>
                    <a:lnTo>
                      <a:pt x="3341080" y="566237"/>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1254" tIns="57150" rIns="106680" bIns="57151" numCol="1" spcCol="1270" anchor="ctr" anchorCtr="0">
                <a:noAutofit/>
              </a:bodyPr>
              <a:lstStyle/>
              <a:p>
                <a:pPr lvl="0" algn="ctr" defTabSz="666750">
                  <a:lnSpc>
                    <a:spcPct val="90000"/>
                  </a:lnSpc>
                  <a:spcBef>
                    <a:spcPct val="0"/>
                  </a:spcBef>
                  <a:spcAft>
                    <a:spcPct val="35000"/>
                  </a:spcAft>
                </a:pPr>
                <a:r>
                  <a:rPr lang="es-ES" sz="1400" b="1" kern="1200" dirty="0" smtClean="0"/>
                  <a:t>Promoción de la salud </a:t>
                </a:r>
                <a:br>
                  <a:rPr lang="es-ES" sz="1400" b="1" kern="1200" dirty="0" smtClean="0"/>
                </a:br>
                <a:r>
                  <a:rPr lang="es-ES" sz="1400" b="1" kern="1200" dirty="0" smtClean="0"/>
                  <a:t>y comunicación </a:t>
                </a:r>
                <a:r>
                  <a:rPr lang="es-ES" sz="1400" b="1" dirty="0" smtClean="0"/>
                  <a:t>educativa</a:t>
                </a:r>
                <a:endParaRPr lang="es-MX" sz="1400" b="1" kern="1200" dirty="0"/>
              </a:p>
            </p:txBody>
          </p:sp>
          <p:sp>
            <p:nvSpPr>
              <p:cNvPr id="11" name="10 Forma libre"/>
              <p:cNvSpPr/>
              <p:nvPr/>
            </p:nvSpPr>
            <p:spPr>
              <a:xfrm>
                <a:off x="392507" y="2186331"/>
                <a:ext cx="3392533" cy="365885"/>
              </a:xfrm>
              <a:custGeom>
                <a:avLst/>
                <a:gdLst>
                  <a:gd name="connsiteX0" fmla="*/ 0 w 3341080"/>
                  <a:gd name="connsiteY0" fmla="*/ 0 h 566238"/>
                  <a:gd name="connsiteX1" fmla="*/ 3057961 w 3341080"/>
                  <a:gd name="connsiteY1" fmla="*/ 0 h 566238"/>
                  <a:gd name="connsiteX2" fmla="*/ 3341080 w 3341080"/>
                  <a:gd name="connsiteY2" fmla="*/ 283119 h 566238"/>
                  <a:gd name="connsiteX3" fmla="*/ 3057961 w 3341080"/>
                  <a:gd name="connsiteY3" fmla="*/ 566238 h 566238"/>
                  <a:gd name="connsiteX4" fmla="*/ 0 w 3341080"/>
                  <a:gd name="connsiteY4" fmla="*/ 566238 h 566238"/>
                  <a:gd name="connsiteX5" fmla="*/ 0 w 3341080"/>
                  <a:gd name="connsiteY5" fmla="*/ 0 h 56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080" h="566238">
                    <a:moveTo>
                      <a:pt x="3341080" y="566237"/>
                    </a:moveTo>
                    <a:lnTo>
                      <a:pt x="283119" y="566237"/>
                    </a:lnTo>
                    <a:lnTo>
                      <a:pt x="0" y="283119"/>
                    </a:lnTo>
                    <a:lnTo>
                      <a:pt x="283119" y="1"/>
                    </a:lnTo>
                    <a:lnTo>
                      <a:pt x="3341080" y="1"/>
                    </a:lnTo>
                    <a:lnTo>
                      <a:pt x="3341080" y="566237"/>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1254" tIns="57151" rIns="106680" bIns="57150" numCol="1" spcCol="1270" anchor="ctr" anchorCtr="0">
                <a:noAutofit/>
              </a:bodyPr>
              <a:lstStyle/>
              <a:p>
                <a:pPr lvl="0" algn="ctr" defTabSz="666750">
                  <a:lnSpc>
                    <a:spcPct val="90000"/>
                  </a:lnSpc>
                  <a:spcBef>
                    <a:spcPct val="0"/>
                  </a:spcBef>
                  <a:spcAft>
                    <a:spcPct val="35000"/>
                  </a:spcAft>
                </a:pPr>
                <a:r>
                  <a:rPr lang="es-ES" sz="1500" b="1" kern="1200" dirty="0" smtClean="0"/>
                  <a:t>Prevención</a:t>
                </a:r>
                <a:endParaRPr lang="es-MX" sz="1500" b="1" kern="1200" dirty="0"/>
              </a:p>
            </p:txBody>
          </p:sp>
          <p:sp>
            <p:nvSpPr>
              <p:cNvPr id="2048" name="2047 Forma libre"/>
              <p:cNvSpPr/>
              <p:nvPr/>
            </p:nvSpPr>
            <p:spPr>
              <a:xfrm>
                <a:off x="370653" y="3192488"/>
                <a:ext cx="3414388" cy="374589"/>
              </a:xfrm>
              <a:custGeom>
                <a:avLst/>
                <a:gdLst>
                  <a:gd name="connsiteX0" fmla="*/ 0 w 3341080"/>
                  <a:gd name="connsiteY0" fmla="*/ 0 h 566238"/>
                  <a:gd name="connsiteX1" fmla="*/ 3057961 w 3341080"/>
                  <a:gd name="connsiteY1" fmla="*/ 0 h 566238"/>
                  <a:gd name="connsiteX2" fmla="*/ 3341080 w 3341080"/>
                  <a:gd name="connsiteY2" fmla="*/ 283119 h 566238"/>
                  <a:gd name="connsiteX3" fmla="*/ 3057961 w 3341080"/>
                  <a:gd name="connsiteY3" fmla="*/ 566238 h 566238"/>
                  <a:gd name="connsiteX4" fmla="*/ 0 w 3341080"/>
                  <a:gd name="connsiteY4" fmla="*/ 566238 h 566238"/>
                  <a:gd name="connsiteX5" fmla="*/ 0 w 3341080"/>
                  <a:gd name="connsiteY5" fmla="*/ 0 h 56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080" h="566238">
                    <a:moveTo>
                      <a:pt x="3341080" y="566237"/>
                    </a:moveTo>
                    <a:lnTo>
                      <a:pt x="283119" y="566237"/>
                    </a:lnTo>
                    <a:lnTo>
                      <a:pt x="0" y="283119"/>
                    </a:lnTo>
                    <a:lnTo>
                      <a:pt x="283119" y="1"/>
                    </a:lnTo>
                    <a:lnTo>
                      <a:pt x="3341080" y="1"/>
                    </a:lnTo>
                    <a:lnTo>
                      <a:pt x="3341080" y="566237"/>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1254" tIns="57151" rIns="106680" bIns="57150" numCol="1" spcCol="1270" anchor="ctr" anchorCtr="0">
                <a:noAutofit/>
              </a:bodyPr>
              <a:lstStyle/>
              <a:p>
                <a:pPr lvl="0" algn="ctr" defTabSz="666750">
                  <a:lnSpc>
                    <a:spcPct val="90000"/>
                  </a:lnSpc>
                  <a:spcBef>
                    <a:spcPct val="0"/>
                  </a:spcBef>
                  <a:spcAft>
                    <a:spcPct val="35000"/>
                  </a:spcAft>
                </a:pPr>
                <a:r>
                  <a:rPr lang="es-MX" sz="1500" b="1" kern="1200" dirty="0" smtClean="0"/>
                  <a:t>Calidad y acceso efectivo</a:t>
                </a:r>
                <a:endParaRPr lang="es-MX" sz="1500" b="1" kern="1200" dirty="0"/>
              </a:p>
            </p:txBody>
          </p:sp>
          <p:sp>
            <p:nvSpPr>
              <p:cNvPr id="2051" name="2050 Forma libre"/>
              <p:cNvSpPr/>
              <p:nvPr/>
            </p:nvSpPr>
            <p:spPr>
              <a:xfrm>
                <a:off x="392508" y="4203213"/>
                <a:ext cx="3392534" cy="385769"/>
              </a:xfrm>
              <a:custGeom>
                <a:avLst/>
                <a:gdLst>
                  <a:gd name="connsiteX0" fmla="*/ 0 w 3341080"/>
                  <a:gd name="connsiteY0" fmla="*/ 0 h 566238"/>
                  <a:gd name="connsiteX1" fmla="*/ 3057961 w 3341080"/>
                  <a:gd name="connsiteY1" fmla="*/ 0 h 566238"/>
                  <a:gd name="connsiteX2" fmla="*/ 3341080 w 3341080"/>
                  <a:gd name="connsiteY2" fmla="*/ 283119 h 566238"/>
                  <a:gd name="connsiteX3" fmla="*/ 3057961 w 3341080"/>
                  <a:gd name="connsiteY3" fmla="*/ 566238 h 566238"/>
                  <a:gd name="connsiteX4" fmla="*/ 0 w 3341080"/>
                  <a:gd name="connsiteY4" fmla="*/ 566238 h 566238"/>
                  <a:gd name="connsiteX5" fmla="*/ 0 w 3341080"/>
                  <a:gd name="connsiteY5" fmla="*/ 0 h 56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080" h="566238">
                    <a:moveTo>
                      <a:pt x="3341080" y="566237"/>
                    </a:moveTo>
                    <a:lnTo>
                      <a:pt x="283119" y="566237"/>
                    </a:lnTo>
                    <a:lnTo>
                      <a:pt x="0" y="283119"/>
                    </a:lnTo>
                    <a:lnTo>
                      <a:pt x="283119" y="1"/>
                    </a:lnTo>
                    <a:lnTo>
                      <a:pt x="3341080" y="1"/>
                    </a:lnTo>
                    <a:lnTo>
                      <a:pt x="3341080" y="566237"/>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1254" tIns="57151" rIns="106680" bIns="57150" numCol="1" spcCol="1270" anchor="ctr" anchorCtr="0">
                <a:noAutofit/>
              </a:bodyPr>
              <a:lstStyle/>
              <a:p>
                <a:pPr lvl="0" algn="ctr" defTabSz="666750">
                  <a:lnSpc>
                    <a:spcPct val="90000"/>
                  </a:lnSpc>
                  <a:spcBef>
                    <a:spcPct val="0"/>
                  </a:spcBef>
                  <a:spcAft>
                    <a:spcPct val="35000"/>
                  </a:spcAft>
                </a:pPr>
                <a:r>
                  <a:rPr lang="es-ES" sz="1500" b="1" dirty="0" smtClean="0"/>
                  <a:t>Etiquetado</a:t>
                </a:r>
                <a:endParaRPr lang="es-MX" sz="1500" b="1" kern="1200" dirty="0"/>
              </a:p>
            </p:txBody>
          </p:sp>
          <p:sp>
            <p:nvSpPr>
              <p:cNvPr id="2053" name="2052 Forma libre"/>
              <p:cNvSpPr/>
              <p:nvPr/>
            </p:nvSpPr>
            <p:spPr>
              <a:xfrm>
                <a:off x="442047" y="4742991"/>
                <a:ext cx="3341080" cy="367898"/>
              </a:xfrm>
              <a:custGeom>
                <a:avLst/>
                <a:gdLst>
                  <a:gd name="connsiteX0" fmla="*/ 0 w 3341080"/>
                  <a:gd name="connsiteY0" fmla="*/ 0 h 566238"/>
                  <a:gd name="connsiteX1" fmla="*/ 3057961 w 3341080"/>
                  <a:gd name="connsiteY1" fmla="*/ 0 h 566238"/>
                  <a:gd name="connsiteX2" fmla="*/ 3341080 w 3341080"/>
                  <a:gd name="connsiteY2" fmla="*/ 283119 h 566238"/>
                  <a:gd name="connsiteX3" fmla="*/ 3057961 w 3341080"/>
                  <a:gd name="connsiteY3" fmla="*/ 566238 h 566238"/>
                  <a:gd name="connsiteX4" fmla="*/ 0 w 3341080"/>
                  <a:gd name="connsiteY4" fmla="*/ 566238 h 566238"/>
                  <a:gd name="connsiteX5" fmla="*/ 0 w 3341080"/>
                  <a:gd name="connsiteY5" fmla="*/ 0 h 56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080" h="566238">
                    <a:moveTo>
                      <a:pt x="3341080" y="566237"/>
                    </a:moveTo>
                    <a:lnTo>
                      <a:pt x="283119" y="566237"/>
                    </a:lnTo>
                    <a:lnTo>
                      <a:pt x="0" y="283119"/>
                    </a:lnTo>
                    <a:lnTo>
                      <a:pt x="283119" y="1"/>
                    </a:lnTo>
                    <a:lnTo>
                      <a:pt x="3341080" y="1"/>
                    </a:lnTo>
                    <a:lnTo>
                      <a:pt x="3341080" y="566237"/>
                    </a:lnTo>
                    <a:close/>
                  </a:path>
                </a:pathLst>
              </a:cu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1254" tIns="57151" rIns="106680" bIns="57150" numCol="1" spcCol="1270" anchor="ctr" anchorCtr="0">
                <a:noAutofit/>
              </a:bodyPr>
              <a:lstStyle/>
              <a:p>
                <a:pPr lvl="0" algn="ctr" defTabSz="666750">
                  <a:lnSpc>
                    <a:spcPct val="90000"/>
                  </a:lnSpc>
                  <a:spcBef>
                    <a:spcPct val="0"/>
                  </a:spcBef>
                  <a:spcAft>
                    <a:spcPct val="35000"/>
                  </a:spcAft>
                </a:pPr>
                <a:r>
                  <a:rPr lang="es-ES" sz="1500" b="1" kern="1200" dirty="0" smtClean="0"/>
                  <a:t>Publicidad</a:t>
                </a:r>
              </a:p>
            </p:txBody>
          </p:sp>
        </p:grpSp>
        <p:grpSp>
          <p:nvGrpSpPr>
            <p:cNvPr id="38" name="37 Grupo"/>
            <p:cNvGrpSpPr/>
            <p:nvPr/>
          </p:nvGrpSpPr>
          <p:grpSpPr>
            <a:xfrm>
              <a:off x="421019" y="1507842"/>
              <a:ext cx="3496927" cy="441363"/>
              <a:chOff x="968682" y="-33581"/>
              <a:chExt cx="3282848" cy="484723"/>
            </a:xfrm>
            <a:solidFill>
              <a:srgbClr val="C00000"/>
            </a:solidFill>
          </p:grpSpPr>
          <p:sp>
            <p:nvSpPr>
              <p:cNvPr id="39" name="38 Pentágono"/>
              <p:cNvSpPr/>
              <p:nvPr/>
            </p:nvSpPr>
            <p:spPr>
              <a:xfrm rot="10800000">
                <a:off x="968682" y="-33581"/>
                <a:ext cx="3282848" cy="449432"/>
              </a:xfrm>
              <a:prstGeom prst="homePlate">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0" name="Pentágono 4"/>
              <p:cNvSpPr/>
              <p:nvPr/>
            </p:nvSpPr>
            <p:spPr>
              <a:xfrm rot="21600000">
                <a:off x="1051080" y="1710"/>
                <a:ext cx="3170490" cy="4494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7272" tIns="68580" rIns="128016" bIns="68580" numCol="1" spcCol="1270" anchor="ctr" anchorCtr="0">
                <a:noAutofit/>
              </a:bodyPr>
              <a:lstStyle/>
              <a:p>
                <a:pPr lvl="0" algn="l" defTabSz="800100">
                  <a:lnSpc>
                    <a:spcPts val="1800"/>
                  </a:lnSpc>
                  <a:spcBef>
                    <a:spcPct val="0"/>
                  </a:spcBef>
                  <a:spcAft>
                    <a:spcPct val="35000"/>
                  </a:spcAft>
                </a:pPr>
                <a:r>
                  <a:rPr lang="es-ES" b="1" dirty="0" smtClean="0">
                    <a:latin typeface="Calibri" pitchFamily="34" charset="0"/>
                    <a:cs typeface="Arial" pitchFamily="34" charset="0"/>
                  </a:rPr>
                  <a:t>Salud pública </a:t>
                </a:r>
                <a:endParaRPr lang="es-MX" sz="1800" b="1" kern="1200" dirty="0">
                  <a:latin typeface="Calibri" pitchFamily="34" charset="0"/>
                </a:endParaRPr>
              </a:p>
            </p:txBody>
          </p:sp>
        </p:grpSp>
        <p:sp>
          <p:nvSpPr>
            <p:cNvPr id="58" name="57 Elipse"/>
            <p:cNvSpPr/>
            <p:nvPr/>
          </p:nvSpPr>
          <p:spPr>
            <a:xfrm>
              <a:off x="173370" y="1487540"/>
              <a:ext cx="505430" cy="511418"/>
            </a:xfrm>
            <a:prstGeom prst="ellipse">
              <a:avLst/>
            </a:prstGeom>
            <a:solidFill>
              <a:schemeClr val="bg1">
                <a:lumMod val="6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9" name="58 Elipse"/>
            <p:cNvSpPr/>
            <p:nvPr/>
          </p:nvSpPr>
          <p:spPr>
            <a:xfrm>
              <a:off x="172677" y="4477591"/>
              <a:ext cx="505430" cy="511418"/>
            </a:xfrm>
            <a:prstGeom prst="ellipse">
              <a:avLst/>
            </a:prstGeom>
            <a:solidFill>
              <a:schemeClr val="bg1">
                <a:lumMod val="6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0" name="59 Elipse"/>
            <p:cNvSpPr/>
            <p:nvPr/>
          </p:nvSpPr>
          <p:spPr>
            <a:xfrm>
              <a:off x="197545" y="3415096"/>
              <a:ext cx="505430" cy="511418"/>
            </a:xfrm>
            <a:prstGeom prst="ellipse">
              <a:avLst/>
            </a:prstGeom>
            <a:solidFill>
              <a:schemeClr val="bg1">
                <a:lumMod val="6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55" name="2054 CuadroTexto"/>
            <p:cNvSpPr txBox="1"/>
            <p:nvPr/>
          </p:nvSpPr>
          <p:spPr>
            <a:xfrm>
              <a:off x="250141" y="1507636"/>
              <a:ext cx="340158" cy="461665"/>
            </a:xfrm>
            <a:prstGeom prst="rect">
              <a:avLst/>
            </a:prstGeom>
            <a:noFill/>
          </p:spPr>
          <p:txBody>
            <a:bodyPr wrap="none" rtlCol="0">
              <a:spAutoFit/>
            </a:bodyPr>
            <a:lstStyle/>
            <a:p>
              <a:r>
                <a:rPr lang="es-MX" sz="2400" b="1" dirty="0" smtClean="0">
                  <a:solidFill>
                    <a:srgbClr val="C00000"/>
                  </a:solidFill>
                </a:rPr>
                <a:t>1</a:t>
              </a:r>
              <a:endParaRPr lang="es-MX" sz="2400" b="1" dirty="0">
                <a:solidFill>
                  <a:srgbClr val="C00000"/>
                </a:solidFill>
              </a:endParaRPr>
            </a:p>
          </p:txBody>
        </p:sp>
        <p:sp>
          <p:nvSpPr>
            <p:cNvPr id="2057" name="2056 CuadroTexto"/>
            <p:cNvSpPr txBox="1"/>
            <p:nvPr/>
          </p:nvSpPr>
          <p:spPr>
            <a:xfrm>
              <a:off x="280181" y="3439118"/>
              <a:ext cx="340158" cy="461665"/>
            </a:xfrm>
            <a:prstGeom prst="rect">
              <a:avLst/>
            </a:prstGeom>
            <a:noFill/>
          </p:spPr>
          <p:txBody>
            <a:bodyPr wrap="none" rtlCol="0">
              <a:spAutoFit/>
            </a:bodyPr>
            <a:lstStyle/>
            <a:p>
              <a:r>
                <a:rPr lang="es-MX" sz="2400" b="1" dirty="0" smtClean="0">
                  <a:solidFill>
                    <a:srgbClr val="C00000"/>
                  </a:solidFill>
                </a:rPr>
                <a:t>2</a:t>
              </a:r>
              <a:endParaRPr lang="es-MX" sz="2400" b="1" dirty="0">
                <a:solidFill>
                  <a:srgbClr val="C00000"/>
                </a:solidFill>
              </a:endParaRPr>
            </a:p>
          </p:txBody>
        </p:sp>
        <p:sp>
          <p:nvSpPr>
            <p:cNvPr id="2058" name="2057 CuadroTexto"/>
            <p:cNvSpPr txBox="1"/>
            <p:nvPr/>
          </p:nvSpPr>
          <p:spPr>
            <a:xfrm>
              <a:off x="280181" y="4489621"/>
              <a:ext cx="340158" cy="461665"/>
            </a:xfrm>
            <a:prstGeom prst="rect">
              <a:avLst/>
            </a:prstGeom>
            <a:noFill/>
          </p:spPr>
          <p:txBody>
            <a:bodyPr wrap="none" rtlCol="0">
              <a:spAutoFit/>
            </a:bodyPr>
            <a:lstStyle/>
            <a:p>
              <a:r>
                <a:rPr lang="es-MX" sz="2400" b="1" dirty="0" smtClean="0">
                  <a:solidFill>
                    <a:srgbClr val="C00000"/>
                  </a:solidFill>
                </a:rPr>
                <a:t>3</a:t>
              </a:r>
              <a:endParaRPr lang="es-MX" sz="2400" b="1" dirty="0">
                <a:solidFill>
                  <a:srgbClr val="C00000"/>
                </a:solidFill>
              </a:endParaRPr>
            </a:p>
          </p:txBody>
        </p:sp>
      </p:grpSp>
      <p:sp>
        <p:nvSpPr>
          <p:cNvPr id="46" name="3 Título"/>
          <p:cNvSpPr txBox="1">
            <a:spLocks/>
          </p:cNvSpPr>
          <p:nvPr/>
        </p:nvSpPr>
        <p:spPr>
          <a:xfrm>
            <a:off x="107504"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a:solidFill>
                  <a:schemeClr val="bg1"/>
                </a:solidFill>
                <a:effectLst>
                  <a:outerShdw blurRad="38100" dist="38100" dir="2700000" algn="tl">
                    <a:srgbClr val="000000">
                      <a:alpha val="43137"/>
                    </a:srgbClr>
                  </a:outerShdw>
                </a:effectLst>
              </a:rPr>
              <a:t>Pilares de la estrategia</a:t>
            </a:r>
          </a:p>
        </p:txBody>
      </p:sp>
      <p:sp>
        <p:nvSpPr>
          <p:cNvPr id="12" name="Rectángulo 11"/>
          <p:cNvSpPr/>
          <p:nvPr/>
        </p:nvSpPr>
        <p:spPr>
          <a:xfrm rot="16200000">
            <a:off x="2785957" y="3101553"/>
            <a:ext cx="4285584" cy="1153605"/>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err="1" smtClean="0">
                <a:solidFill>
                  <a:schemeClr val="bg1"/>
                </a:solidFill>
                <a:effectLst>
                  <a:outerShdw blurRad="38100" dist="38100" dir="2700000" algn="tl">
                    <a:srgbClr val="000000">
                      <a:alpha val="43137"/>
                    </a:srgbClr>
                  </a:outerShdw>
                </a:effectLst>
                <a:latin typeface="Calibri" pitchFamily="34" charset="0"/>
              </a:rPr>
              <a:t>Intersectorialidad</a:t>
            </a:r>
            <a:endParaRPr lang="es-MX" sz="2000" b="1" dirty="0" smtClean="0">
              <a:solidFill>
                <a:schemeClr val="bg1"/>
              </a:solidFill>
              <a:effectLst>
                <a:outerShdw blurRad="38100" dist="38100" dir="2700000" algn="tl">
                  <a:srgbClr val="000000">
                    <a:alpha val="43137"/>
                  </a:srgbClr>
                </a:outerShdw>
              </a:effectLst>
              <a:latin typeface="Calibri" pitchFamily="34" charset="0"/>
            </a:endParaRPr>
          </a:p>
          <a:p>
            <a:pPr algn="ctr"/>
            <a:r>
              <a:rPr lang="es-MX" sz="2000" b="1" dirty="0" smtClean="0">
                <a:solidFill>
                  <a:schemeClr val="bg1"/>
                </a:solidFill>
                <a:effectLst>
                  <a:outerShdw blurRad="38100" dist="38100" dir="2700000" algn="tl">
                    <a:srgbClr val="000000">
                      <a:alpha val="43137"/>
                    </a:srgbClr>
                  </a:outerShdw>
                </a:effectLst>
                <a:latin typeface="Calibri" pitchFamily="34" charset="0"/>
              </a:rPr>
              <a:t>Corresponsabilidad</a:t>
            </a:r>
          </a:p>
          <a:p>
            <a:pPr algn="ctr"/>
            <a:r>
              <a:rPr lang="es-MX" sz="2000" b="1" dirty="0" smtClean="0">
                <a:solidFill>
                  <a:schemeClr val="bg1"/>
                </a:solidFill>
                <a:effectLst>
                  <a:outerShdw blurRad="38100" dist="38100" dir="2700000" algn="tl">
                    <a:srgbClr val="000000">
                      <a:alpha val="43137"/>
                    </a:srgbClr>
                  </a:outerShdw>
                </a:effectLst>
                <a:latin typeface="Calibri" pitchFamily="34" charset="0"/>
              </a:rPr>
              <a:t>Evaluación y rendición de cuentas</a:t>
            </a:r>
            <a:endParaRPr lang="es-MX" sz="2000" b="1" dirty="0">
              <a:solidFill>
                <a:schemeClr val="bg1"/>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55218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000"/>
                                        <p:tgtEl>
                                          <p:spTgt spid="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7 Rectángulo"/>
          <p:cNvSpPr/>
          <p:nvPr/>
        </p:nvSpPr>
        <p:spPr>
          <a:xfrm>
            <a:off x="0" y="3789040"/>
            <a:ext cx="9144000" cy="168803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sp>
        <p:nvSpPr>
          <p:cNvPr id="6" name="10 CuadroTexto"/>
          <p:cNvSpPr txBox="1">
            <a:spLocks noChangeArrowheads="1"/>
          </p:cNvSpPr>
          <p:nvPr/>
        </p:nvSpPr>
        <p:spPr bwMode="auto">
          <a:xfrm>
            <a:off x="0" y="4217558"/>
            <a:ext cx="9143999" cy="830997"/>
          </a:xfrm>
          <a:prstGeom prst="rect">
            <a:avLst/>
          </a:prstGeom>
          <a:noFill/>
          <a:ln w="9525">
            <a:noFill/>
            <a:miter lim="800000"/>
            <a:headEnd/>
            <a:tailEnd/>
          </a:ln>
        </p:spPr>
        <p:txBody>
          <a:bodyPr wrap="square">
            <a:spAutoFit/>
          </a:bodyPr>
          <a:lstStyle/>
          <a:p>
            <a:pPr algn="ctr"/>
            <a:r>
              <a:rPr lang="es-MX" sz="4800" b="1" dirty="0" smtClean="0">
                <a:solidFill>
                  <a:schemeClr val="tx1">
                    <a:lumMod val="65000"/>
                    <a:lumOff val="35000"/>
                  </a:schemeClr>
                </a:solidFill>
                <a:effectLst>
                  <a:outerShdw blurRad="38100" dist="38100" dir="2700000" algn="tl">
                    <a:srgbClr val="000000">
                      <a:alpha val="43137"/>
                    </a:srgbClr>
                  </a:outerShdw>
                </a:effectLst>
                <a:latin typeface="+mj-lt"/>
                <a:cs typeface="Times New Roman" pitchFamily="18" charset="0"/>
              </a:rPr>
              <a:t>Acciones </a:t>
            </a:r>
            <a:r>
              <a:rPr lang="es-MX" sz="4800" b="1" dirty="0">
                <a:solidFill>
                  <a:schemeClr val="tx1">
                    <a:lumMod val="65000"/>
                    <a:lumOff val="35000"/>
                  </a:schemeClr>
                </a:solidFill>
                <a:effectLst>
                  <a:outerShdw blurRad="38100" dist="38100" dir="2700000" algn="tl">
                    <a:srgbClr val="000000">
                      <a:alpha val="43137"/>
                    </a:srgbClr>
                  </a:outerShdw>
                </a:effectLst>
                <a:latin typeface="+mj-lt"/>
                <a:cs typeface="Times New Roman" pitchFamily="18" charset="0"/>
              </a:rPr>
              <a:t>de Salud Pública</a:t>
            </a:r>
          </a:p>
        </p:txBody>
      </p:sp>
      <p:pic>
        <p:nvPicPr>
          <p:cNvPr id="7"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412776"/>
            <a:ext cx="3676101"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6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 Título"/>
          <p:cNvSpPr txBox="1">
            <a:spLocks/>
          </p:cNvSpPr>
          <p:nvPr/>
        </p:nvSpPr>
        <p:spPr>
          <a:xfrm>
            <a:off x="107504"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smtClean="0">
                <a:solidFill>
                  <a:schemeClr val="bg1"/>
                </a:solidFill>
                <a:effectLst>
                  <a:outerShdw blurRad="38100" dist="38100" dir="2700000" algn="tl">
                    <a:srgbClr val="000000">
                      <a:alpha val="43137"/>
                    </a:srgbClr>
                  </a:outerShdw>
                </a:effectLst>
              </a:rPr>
              <a:t>Actividades en proceso en </a:t>
            </a:r>
          </a:p>
          <a:p>
            <a:pPr fontAlgn="auto">
              <a:spcAft>
                <a:spcPts val="0"/>
              </a:spcAft>
              <a:defRPr/>
            </a:pPr>
            <a:r>
              <a:rPr lang="es-MX" sz="3200" b="1" dirty="0" smtClean="0">
                <a:solidFill>
                  <a:schemeClr val="bg1"/>
                </a:solidFill>
                <a:effectLst>
                  <a:outerShdw blurRad="38100" dist="38100" dir="2700000" algn="tl">
                    <a:srgbClr val="000000">
                      <a:alpha val="43137"/>
                    </a:srgbClr>
                  </a:outerShdw>
                </a:effectLst>
              </a:rPr>
              <a:t>Promoción de la Salud</a:t>
            </a:r>
            <a:endParaRPr lang="es-MX" sz="3200" b="1" dirty="0">
              <a:solidFill>
                <a:schemeClr val="bg1"/>
              </a:solidFill>
              <a:effectLst>
                <a:outerShdw blurRad="38100" dist="38100" dir="2700000" algn="tl">
                  <a:srgbClr val="000000">
                    <a:alpha val="43137"/>
                  </a:srgbClr>
                </a:outerShdw>
              </a:effectLst>
            </a:endParaRPr>
          </a:p>
        </p:txBody>
      </p:sp>
      <p:grpSp>
        <p:nvGrpSpPr>
          <p:cNvPr id="70" name="Grupo 69"/>
          <p:cNvGrpSpPr/>
          <p:nvPr/>
        </p:nvGrpSpPr>
        <p:grpSpPr>
          <a:xfrm>
            <a:off x="170332" y="2657829"/>
            <a:ext cx="8875574" cy="2585323"/>
            <a:chOff x="170332" y="3002947"/>
            <a:chExt cx="8875574" cy="2585323"/>
          </a:xfrm>
        </p:grpSpPr>
        <p:sp>
          <p:nvSpPr>
            <p:cNvPr id="55" name="Rectángulo 54"/>
            <p:cNvSpPr/>
            <p:nvPr/>
          </p:nvSpPr>
          <p:spPr>
            <a:xfrm>
              <a:off x="170332" y="3229494"/>
              <a:ext cx="2025404" cy="2132229"/>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effectLst>
                    <a:outerShdw blurRad="38100" dist="38100" dir="2700000" algn="tl">
                      <a:srgbClr val="000000">
                        <a:alpha val="43137"/>
                      </a:srgbClr>
                    </a:outerShdw>
                  </a:effectLst>
                  <a:latin typeface="+mj-lt"/>
                  <a:cs typeface="Arial" pitchFamily="34" charset="0"/>
                </a:rPr>
                <a:t>Fomentar la alimentación correcta a nivel individual, familiar, escolar y </a:t>
              </a:r>
              <a:r>
                <a:rPr lang="es-MX" b="1" dirty="0" smtClean="0">
                  <a:effectLst>
                    <a:outerShdw blurRad="38100" dist="38100" dir="2700000" algn="tl">
                      <a:srgbClr val="000000">
                        <a:alpha val="43137"/>
                      </a:srgbClr>
                    </a:outerShdw>
                  </a:effectLst>
                  <a:latin typeface="+mj-lt"/>
                  <a:cs typeface="Arial" pitchFamily="34" charset="0"/>
                </a:rPr>
                <a:t>comunitario</a:t>
              </a:r>
              <a:endParaRPr lang="es-MX" b="1" dirty="0">
                <a:effectLst>
                  <a:outerShdw blurRad="38100" dist="38100" dir="2700000" algn="tl">
                    <a:srgbClr val="000000">
                      <a:alpha val="43137"/>
                    </a:srgbClr>
                  </a:outerShdw>
                </a:effectLst>
                <a:latin typeface="+mj-lt"/>
                <a:cs typeface="Arial" pitchFamily="34" charset="0"/>
              </a:endParaRPr>
            </a:p>
          </p:txBody>
        </p:sp>
        <p:sp>
          <p:nvSpPr>
            <p:cNvPr id="57" name="CuadroTexto 56"/>
            <p:cNvSpPr txBox="1"/>
            <p:nvPr/>
          </p:nvSpPr>
          <p:spPr>
            <a:xfrm>
              <a:off x="2195734" y="3002947"/>
              <a:ext cx="5256587" cy="2585323"/>
            </a:xfrm>
            <a:prstGeom prst="rect">
              <a:avLst/>
            </a:prstGeom>
            <a:noFill/>
          </p:spPr>
          <p:txBody>
            <a:bodyPr wrap="square" rtlCol="0">
              <a:spAutoFit/>
            </a:bodyPr>
            <a:lstStyle/>
            <a:p>
              <a:pPr marL="285750" indent="-285750" algn="just">
                <a:buClr>
                  <a:schemeClr val="accent3">
                    <a:lumMod val="50000"/>
                  </a:schemeClr>
                </a:buClr>
                <a:buSzPct val="150000"/>
                <a:buFont typeface="Arial" panose="020B0604020202020204" pitchFamily="34" charset="0"/>
                <a:buChar char="•"/>
              </a:pPr>
              <a:r>
                <a:rPr lang="es-MX" dirty="0" smtClean="0"/>
                <a:t>SEP: </a:t>
              </a:r>
              <a:r>
                <a:rPr lang="es-MX" dirty="0"/>
                <a:t>se trabaja en la reglamentación del artículo 3</a:t>
              </a:r>
              <a:r>
                <a:rPr lang="es-MX" dirty="0" smtClean="0"/>
                <a:t>°. </a:t>
              </a:r>
              <a:endParaRPr lang="es-MX" dirty="0"/>
            </a:p>
            <a:p>
              <a:pPr marL="285750" indent="-285750" algn="just">
                <a:buClr>
                  <a:schemeClr val="accent3">
                    <a:lumMod val="50000"/>
                  </a:schemeClr>
                </a:buClr>
                <a:buSzPct val="150000"/>
                <a:buFont typeface="Arial" panose="020B0604020202020204" pitchFamily="34" charset="0"/>
                <a:buChar char="•"/>
              </a:pPr>
              <a:r>
                <a:rPr lang="es-MX" dirty="0"/>
                <a:t>SEP y </a:t>
              </a:r>
              <a:r>
                <a:rPr lang="es-MX" dirty="0" smtClean="0"/>
                <a:t>CONAGUA: </a:t>
              </a:r>
              <a:r>
                <a:rPr lang="es-MX" dirty="0"/>
                <a:t>se promueve suministro de agua </a:t>
              </a:r>
              <a:r>
                <a:rPr lang="es-MX" dirty="0" smtClean="0"/>
                <a:t>potable.</a:t>
              </a:r>
              <a:endParaRPr lang="es-MX" dirty="0"/>
            </a:p>
            <a:p>
              <a:pPr marL="285750" indent="-285750" algn="just">
                <a:buClr>
                  <a:schemeClr val="accent3">
                    <a:lumMod val="50000"/>
                  </a:schemeClr>
                </a:buClr>
                <a:buSzPct val="150000"/>
                <a:buFont typeface="Arial" panose="020B0604020202020204" pitchFamily="34" charset="0"/>
                <a:buChar char="•"/>
              </a:pPr>
              <a:r>
                <a:rPr lang="es-MX" dirty="0" smtClean="0"/>
                <a:t>SEP: </a:t>
              </a:r>
              <a:r>
                <a:rPr lang="es-MX" dirty="0"/>
                <a:t>en el diseño de menús para el programa de escuelas de tiempo </a:t>
              </a:r>
              <a:r>
                <a:rPr lang="es-MX" dirty="0" smtClean="0"/>
                <a:t>completo.</a:t>
              </a:r>
              <a:endParaRPr lang="es-MX" dirty="0"/>
            </a:p>
            <a:p>
              <a:pPr marL="285750" indent="-285750" algn="just">
                <a:buClr>
                  <a:schemeClr val="accent3">
                    <a:lumMod val="50000"/>
                  </a:schemeClr>
                </a:buClr>
                <a:buSzPct val="150000"/>
                <a:buFont typeface="Arial" panose="020B0604020202020204" pitchFamily="34" charset="0"/>
                <a:buChar char="•"/>
              </a:pPr>
              <a:r>
                <a:rPr lang="es-MX" dirty="0" err="1" smtClean="0"/>
                <a:t>STyPS</a:t>
              </a:r>
              <a:r>
                <a:rPr lang="es-MX" dirty="0" smtClean="0"/>
                <a:t>: </a:t>
              </a:r>
              <a:r>
                <a:rPr lang="es-MX" dirty="0"/>
                <a:t>alimentación </a:t>
              </a:r>
              <a:r>
                <a:rPr lang="es-MX" dirty="0" smtClean="0"/>
                <a:t>saludable, activación física </a:t>
              </a:r>
              <a:r>
                <a:rPr lang="es-MX" dirty="0"/>
                <a:t>y consumo de agua </a:t>
              </a:r>
              <a:r>
                <a:rPr lang="es-MX" dirty="0" smtClean="0"/>
                <a:t>potable en el ambiente laboral.</a:t>
              </a:r>
            </a:p>
            <a:p>
              <a:pPr marL="285750" indent="-285750" algn="just">
                <a:buClr>
                  <a:schemeClr val="accent3">
                    <a:lumMod val="50000"/>
                  </a:schemeClr>
                </a:buClr>
                <a:buSzPct val="150000"/>
                <a:buFont typeface="Arial" panose="020B0604020202020204" pitchFamily="34" charset="0"/>
                <a:buChar char="•"/>
              </a:pPr>
              <a:r>
                <a:rPr lang="es-MX" dirty="0" smtClean="0"/>
                <a:t>SEDATU: contar con espacios propios para realizar actividad física segura.</a:t>
              </a:r>
              <a:endParaRPr lang="es-MX" dirty="0"/>
            </a:p>
          </p:txBody>
        </p:sp>
        <p:pic>
          <p:nvPicPr>
            <p:cNvPr id="58" name="8 Imagen"/>
            <p:cNvPicPr>
              <a:picLocks noChangeAspect="1"/>
            </p:cNvPicPr>
            <p:nvPr/>
          </p:nvPicPr>
          <p:blipFill rotWithShape="1">
            <a:blip r:embed="rId3" cstate="print">
              <a:extLst>
                <a:ext uri="{28A0092B-C50C-407E-A947-70E740481C1C}">
                  <a14:useLocalDpi xmlns:a14="http://schemas.microsoft.com/office/drawing/2010/main" val="0"/>
                </a:ext>
              </a:extLst>
            </a:blip>
            <a:srcRect t="17102" r="7604" b="11746"/>
            <a:stretch/>
          </p:blipFill>
          <p:spPr>
            <a:xfrm>
              <a:off x="7452320" y="3717032"/>
              <a:ext cx="1481880" cy="493960"/>
            </a:xfrm>
            <a:prstGeom prst="rect">
              <a:avLst/>
            </a:prstGeom>
          </p:spPr>
        </p:pic>
        <p:pic>
          <p:nvPicPr>
            <p:cNvPr id="59"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4259327"/>
              <a:ext cx="1593586" cy="546373"/>
            </a:xfrm>
            <a:prstGeom prst="rect">
              <a:avLst/>
            </a:prstGeom>
          </p:spPr>
        </p:pic>
        <p:pic>
          <p:nvPicPr>
            <p:cNvPr id="60" name="10 Imagen"/>
            <p:cNvPicPr>
              <a:picLocks noChangeAspect="1"/>
            </p:cNvPicPr>
            <p:nvPr/>
          </p:nvPicPr>
          <p:blipFill rotWithShape="1">
            <a:blip r:embed="rId5" cstate="print">
              <a:extLst>
                <a:ext uri="{28A0092B-C50C-407E-A947-70E740481C1C}">
                  <a14:useLocalDpi xmlns:a14="http://schemas.microsoft.com/office/drawing/2010/main" val="0"/>
                </a:ext>
              </a:extLst>
            </a:blip>
            <a:srcRect r="5514"/>
            <a:stretch/>
          </p:blipFill>
          <p:spPr>
            <a:xfrm>
              <a:off x="7452320" y="3076032"/>
              <a:ext cx="1585538" cy="510000"/>
            </a:xfrm>
            <a:prstGeom prst="rect">
              <a:avLst/>
            </a:prstGeom>
          </p:spPr>
        </p:pic>
      </p:grpSp>
      <p:grpSp>
        <p:nvGrpSpPr>
          <p:cNvPr id="71" name="Grupo 70"/>
          <p:cNvGrpSpPr/>
          <p:nvPr/>
        </p:nvGrpSpPr>
        <p:grpSpPr>
          <a:xfrm>
            <a:off x="170332" y="5131058"/>
            <a:ext cx="8883299" cy="1754326"/>
            <a:chOff x="170332" y="5131058"/>
            <a:chExt cx="8883299" cy="1754326"/>
          </a:xfrm>
        </p:grpSpPr>
        <p:sp>
          <p:nvSpPr>
            <p:cNvPr id="61" name="Rectángulo 60"/>
            <p:cNvSpPr/>
            <p:nvPr/>
          </p:nvSpPr>
          <p:spPr>
            <a:xfrm>
              <a:off x="170332" y="5230083"/>
              <a:ext cx="2025404" cy="1542385"/>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effectLst>
                    <a:outerShdw blurRad="38100" dist="38100" dir="2700000" algn="tl">
                      <a:srgbClr val="000000">
                        <a:alpha val="43137"/>
                      </a:srgbClr>
                    </a:outerShdw>
                  </a:effectLst>
                  <a:latin typeface="+mj-lt"/>
                  <a:cs typeface="Arial" pitchFamily="34" charset="0"/>
                </a:rPr>
                <a:t>Promover  la actividad física a nivel individual, familiar, escolar y comunitario</a:t>
              </a:r>
            </a:p>
          </p:txBody>
        </p:sp>
        <p:sp>
          <p:nvSpPr>
            <p:cNvPr id="62" name="CuadroTexto 61"/>
            <p:cNvSpPr txBox="1"/>
            <p:nvPr/>
          </p:nvSpPr>
          <p:spPr>
            <a:xfrm>
              <a:off x="2195735" y="5131058"/>
              <a:ext cx="5256586" cy="1754326"/>
            </a:xfrm>
            <a:prstGeom prst="rect">
              <a:avLst/>
            </a:prstGeom>
            <a:noFill/>
          </p:spPr>
          <p:txBody>
            <a:bodyPr wrap="square" rtlCol="0">
              <a:spAutoFit/>
            </a:bodyPr>
            <a:lstStyle/>
            <a:p>
              <a:pPr marL="285750" indent="-285750" algn="just">
                <a:buClr>
                  <a:schemeClr val="accent3">
                    <a:lumMod val="50000"/>
                  </a:schemeClr>
                </a:buClr>
                <a:buSzPct val="150000"/>
                <a:buFont typeface="Arial" panose="020B0604020202020204" pitchFamily="34" charset="0"/>
                <a:buChar char="•"/>
              </a:pPr>
              <a:r>
                <a:rPr lang="es-MX" dirty="0"/>
                <a:t>CONADE, Mexicanos Activos A.C. , México Actívate A.C., Dar la Vuelta A.C</a:t>
              </a:r>
              <a:r>
                <a:rPr lang="es-MX" dirty="0" smtClean="0"/>
                <a:t>.: </a:t>
              </a:r>
              <a:r>
                <a:rPr lang="es-MX" dirty="0"/>
                <a:t>orientar sus acciones  hacia las mejores prácticas, Involucramiento de la Red de Municipios por la </a:t>
              </a:r>
              <a:r>
                <a:rPr lang="es-MX" dirty="0" smtClean="0"/>
                <a:t>Salud.</a:t>
              </a:r>
              <a:endParaRPr lang="es-MX" dirty="0"/>
            </a:p>
            <a:p>
              <a:pPr marL="285750" indent="-285750" algn="just">
                <a:buClr>
                  <a:schemeClr val="accent3">
                    <a:lumMod val="50000"/>
                  </a:schemeClr>
                </a:buClr>
                <a:buSzPct val="150000"/>
                <a:buFont typeface="Arial" panose="020B0604020202020204" pitchFamily="34" charset="0"/>
                <a:buChar char="•"/>
              </a:pPr>
              <a:r>
                <a:rPr lang="es-MX" dirty="0" smtClean="0"/>
                <a:t>Promoción de </a:t>
              </a:r>
              <a:r>
                <a:rPr lang="es-MX" dirty="0"/>
                <a:t>la Ley General de Cultura Física y Deporte (DOF 7 de junio de 2013)</a:t>
              </a:r>
            </a:p>
          </p:txBody>
        </p:sp>
        <p:pic>
          <p:nvPicPr>
            <p:cNvPr id="54" name="Imagen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2206" y="5230083"/>
              <a:ext cx="641425" cy="624377"/>
            </a:xfrm>
            <a:prstGeom prst="rect">
              <a:avLst/>
            </a:prstGeom>
          </p:spPr>
        </p:pic>
        <p:pic>
          <p:nvPicPr>
            <p:cNvPr id="64" name="Imagen 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39457" y="6057154"/>
              <a:ext cx="564302" cy="564302"/>
            </a:xfrm>
            <a:prstGeom prst="rect">
              <a:avLst/>
            </a:prstGeom>
          </p:spPr>
        </p:pic>
        <p:pic>
          <p:nvPicPr>
            <p:cNvPr id="65" name="Imagen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9560" y="5159796"/>
              <a:ext cx="674847" cy="787321"/>
            </a:xfrm>
            <a:prstGeom prst="rect">
              <a:avLst/>
            </a:prstGeom>
          </p:spPr>
        </p:pic>
        <p:pic>
          <p:nvPicPr>
            <p:cNvPr id="66" name="Imagen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92324" y="6211515"/>
              <a:ext cx="819882" cy="409941"/>
            </a:xfrm>
            <a:prstGeom prst="rect">
              <a:avLst/>
            </a:prstGeom>
          </p:spPr>
        </p:pic>
      </p:grpSp>
      <p:grpSp>
        <p:nvGrpSpPr>
          <p:cNvPr id="69" name="Grupo 68"/>
          <p:cNvGrpSpPr/>
          <p:nvPr/>
        </p:nvGrpSpPr>
        <p:grpSpPr>
          <a:xfrm>
            <a:off x="170332" y="1268198"/>
            <a:ext cx="7297319" cy="1463595"/>
            <a:chOff x="170332" y="1436209"/>
            <a:chExt cx="7297319" cy="1463595"/>
          </a:xfrm>
        </p:grpSpPr>
        <p:sp>
          <p:nvSpPr>
            <p:cNvPr id="50" name="Rectángulo 49"/>
            <p:cNvSpPr/>
            <p:nvPr/>
          </p:nvSpPr>
          <p:spPr>
            <a:xfrm>
              <a:off x="170332" y="1436209"/>
              <a:ext cx="2025404" cy="1463595"/>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b="1" dirty="0" smtClean="0">
                  <a:effectLst>
                    <a:outerShdw blurRad="38100" dist="38100" dir="2700000" algn="tl">
                      <a:srgbClr val="000000">
                        <a:alpha val="43137"/>
                      </a:srgbClr>
                    </a:outerShdw>
                  </a:effectLst>
                  <a:latin typeface="+mj-lt"/>
                  <a:cs typeface="Arial" pitchFamily="34" charset="0"/>
                </a:rPr>
                <a:t>Desarrollar  campañas que incidan en el cambio conductual de la población</a:t>
              </a:r>
              <a:endParaRPr lang="es-MX" b="1" dirty="0">
                <a:effectLst>
                  <a:outerShdw blurRad="38100" dist="38100" dir="2700000" algn="tl">
                    <a:srgbClr val="000000">
                      <a:alpha val="43137"/>
                    </a:srgbClr>
                  </a:outerShdw>
                </a:effectLst>
                <a:latin typeface="+mj-lt"/>
              </a:endParaRPr>
            </a:p>
          </p:txBody>
        </p:sp>
        <p:sp>
          <p:nvSpPr>
            <p:cNvPr id="52" name="CuadroTexto 51"/>
            <p:cNvSpPr txBox="1"/>
            <p:nvPr/>
          </p:nvSpPr>
          <p:spPr>
            <a:xfrm>
              <a:off x="2195736" y="1706341"/>
              <a:ext cx="5271915" cy="923330"/>
            </a:xfrm>
            <a:prstGeom prst="rect">
              <a:avLst/>
            </a:prstGeom>
            <a:noFill/>
          </p:spPr>
          <p:txBody>
            <a:bodyPr wrap="square" rtlCol="0">
              <a:spAutoFit/>
            </a:bodyPr>
            <a:lstStyle/>
            <a:p>
              <a:pPr marL="285750" indent="-285750" algn="just">
                <a:buClr>
                  <a:schemeClr val="accent3">
                    <a:lumMod val="50000"/>
                  </a:schemeClr>
                </a:buClr>
                <a:buSzPct val="150000"/>
                <a:buFont typeface="Arial" panose="020B0604020202020204" pitchFamily="34" charset="0"/>
                <a:buChar char="•"/>
              </a:pPr>
              <a:r>
                <a:rPr lang="es-MX" dirty="0"/>
                <a:t>Se cuenta con el concepto de la campaña, dirigida en primera instancia a responsabilizar a los padres de familia sobre  la  alimentación de sus </a:t>
              </a:r>
              <a:r>
                <a:rPr lang="es-MX" dirty="0" smtClean="0"/>
                <a:t>hijos</a:t>
              </a:r>
              <a:r>
                <a:rPr lang="es-MX" dirty="0"/>
                <a:t>.</a:t>
              </a:r>
            </a:p>
          </p:txBody>
        </p:sp>
      </p:grpSp>
    </p:spTree>
    <p:extLst>
      <p:ext uri="{BB962C8B-B14F-4D97-AF65-F5344CB8AC3E}">
        <p14:creationId xmlns:p14="http://schemas.microsoft.com/office/powerpoint/2010/main" val="80414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1000"/>
                                        <p:tgtEl>
                                          <p:spTgt spid="69"/>
                                        </p:tgtEl>
                                      </p:cBhvr>
                                    </p:animEffect>
                                    <p:anim calcmode="lin" valueType="num">
                                      <p:cBhvr>
                                        <p:cTn id="14" dur="1000" fill="hold"/>
                                        <p:tgtEl>
                                          <p:spTgt spid="69"/>
                                        </p:tgtEl>
                                        <p:attrNameLst>
                                          <p:attrName>ppt_x</p:attrName>
                                        </p:attrNameLst>
                                      </p:cBhvr>
                                      <p:tavLst>
                                        <p:tav tm="0">
                                          <p:val>
                                            <p:strVal val="#ppt_x"/>
                                          </p:val>
                                        </p:tav>
                                        <p:tav tm="100000">
                                          <p:val>
                                            <p:strVal val="#ppt_x"/>
                                          </p:val>
                                        </p:tav>
                                      </p:tavLst>
                                    </p:anim>
                                    <p:anim calcmode="lin" valueType="num">
                                      <p:cBhvr>
                                        <p:cTn id="15"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anim calcmode="lin" valueType="num">
                                      <p:cBhvr>
                                        <p:cTn id="21" dur="1000" fill="hold"/>
                                        <p:tgtEl>
                                          <p:spTgt spid="70"/>
                                        </p:tgtEl>
                                        <p:attrNameLst>
                                          <p:attrName>ppt_x</p:attrName>
                                        </p:attrNameLst>
                                      </p:cBhvr>
                                      <p:tavLst>
                                        <p:tav tm="0">
                                          <p:val>
                                            <p:strVal val="#ppt_x"/>
                                          </p:val>
                                        </p:tav>
                                        <p:tav tm="100000">
                                          <p:val>
                                            <p:strVal val="#ppt_x"/>
                                          </p:val>
                                        </p:tav>
                                      </p:tavLst>
                                    </p:anim>
                                    <p:anim calcmode="lin" valueType="num">
                                      <p:cBhvr>
                                        <p:cTn id="2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anim calcmode="lin" valueType="num">
                                      <p:cBhvr>
                                        <p:cTn id="28" dur="1000" fill="hold"/>
                                        <p:tgtEl>
                                          <p:spTgt spid="71"/>
                                        </p:tgtEl>
                                        <p:attrNameLst>
                                          <p:attrName>ppt_x</p:attrName>
                                        </p:attrNameLst>
                                      </p:cBhvr>
                                      <p:tavLst>
                                        <p:tav tm="0">
                                          <p:val>
                                            <p:strVal val="#ppt_x"/>
                                          </p:val>
                                        </p:tav>
                                        <p:tav tm="100000">
                                          <p:val>
                                            <p:strVal val="#ppt_x"/>
                                          </p:val>
                                        </p:tav>
                                      </p:tavLst>
                                    </p:anim>
                                    <p:anim calcmode="lin" valueType="num">
                                      <p:cBhvr>
                                        <p:cTn id="2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107504" y="0"/>
            <a:ext cx="7715156" cy="1222257"/>
          </a:xfrm>
          <a:prstGeom prst="rect">
            <a:avLst/>
          </a:prstGeom>
          <a:solidFill>
            <a:schemeClr val="tx1">
              <a:lumMod val="50000"/>
              <a:lumOff val="50000"/>
            </a:schemeClr>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s-MX" sz="3200" b="1" dirty="0" smtClean="0">
                <a:solidFill>
                  <a:schemeClr val="bg1"/>
                </a:solidFill>
                <a:effectLst>
                  <a:outerShdw blurRad="38100" dist="38100" dir="2700000" algn="tl">
                    <a:srgbClr val="000000">
                      <a:alpha val="43137"/>
                    </a:srgbClr>
                  </a:outerShdw>
                </a:effectLst>
              </a:rPr>
              <a:t>Actividades en proceso en </a:t>
            </a:r>
          </a:p>
          <a:p>
            <a:pPr fontAlgn="auto">
              <a:spcAft>
                <a:spcPts val="0"/>
              </a:spcAft>
              <a:defRPr/>
            </a:pPr>
            <a:r>
              <a:rPr lang="es-MX" sz="3200" b="1" dirty="0" smtClean="0">
                <a:solidFill>
                  <a:schemeClr val="bg1"/>
                </a:solidFill>
                <a:effectLst>
                  <a:outerShdw blurRad="38100" dist="38100" dir="2700000" algn="tl">
                    <a:srgbClr val="000000">
                      <a:alpha val="43137"/>
                    </a:srgbClr>
                  </a:outerShdw>
                </a:effectLst>
              </a:rPr>
              <a:t>Promoción de la Salud</a:t>
            </a:r>
            <a:endParaRPr lang="es-MX" sz="3200" b="1" dirty="0">
              <a:solidFill>
                <a:schemeClr val="bg1"/>
              </a:solidFill>
              <a:effectLst>
                <a:outerShdw blurRad="38100" dist="38100" dir="2700000" algn="tl">
                  <a:srgbClr val="000000">
                    <a:alpha val="43137"/>
                  </a:srgbClr>
                </a:outerShdw>
              </a:effectLst>
            </a:endParaRPr>
          </a:p>
        </p:txBody>
      </p:sp>
      <p:grpSp>
        <p:nvGrpSpPr>
          <p:cNvPr id="34" name="Grupo 33"/>
          <p:cNvGrpSpPr/>
          <p:nvPr/>
        </p:nvGrpSpPr>
        <p:grpSpPr>
          <a:xfrm>
            <a:off x="170332" y="1436209"/>
            <a:ext cx="8875574" cy="1463595"/>
            <a:chOff x="170332" y="1436209"/>
            <a:chExt cx="8875574" cy="1463595"/>
          </a:xfrm>
        </p:grpSpPr>
        <p:sp>
          <p:nvSpPr>
            <p:cNvPr id="9" name="Rectángulo 8"/>
            <p:cNvSpPr/>
            <p:nvPr/>
          </p:nvSpPr>
          <p:spPr>
            <a:xfrm>
              <a:off x="170332" y="1436209"/>
              <a:ext cx="2313436" cy="1463595"/>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effectLst>
                    <a:outerShdw blurRad="38100" dist="38100" dir="2700000" algn="tl">
                      <a:srgbClr val="000000">
                        <a:alpha val="43137"/>
                      </a:srgbClr>
                    </a:outerShdw>
                  </a:effectLst>
                  <a:latin typeface="+mj-lt"/>
                  <a:cs typeface="Arial" pitchFamily="34" charset="0"/>
                </a:rPr>
                <a:t>Promover la creación de espacios  para la realización de actividad física</a:t>
              </a:r>
            </a:p>
          </p:txBody>
        </p:sp>
        <p:sp>
          <p:nvSpPr>
            <p:cNvPr id="10" name="CuadroTexto 9"/>
            <p:cNvSpPr txBox="1"/>
            <p:nvPr/>
          </p:nvSpPr>
          <p:spPr>
            <a:xfrm>
              <a:off x="2499553" y="1451528"/>
              <a:ext cx="4952767" cy="1400383"/>
            </a:xfrm>
            <a:prstGeom prst="rect">
              <a:avLst/>
            </a:prstGeom>
            <a:noFill/>
          </p:spPr>
          <p:txBody>
            <a:bodyPr wrap="square" rtlCol="0">
              <a:spAutoFit/>
            </a:bodyPr>
            <a:lstStyle/>
            <a:p>
              <a:pPr marL="285750" indent="-285750" algn="just">
                <a:buClr>
                  <a:schemeClr val="accent3">
                    <a:lumMod val="50000"/>
                  </a:schemeClr>
                </a:buClr>
                <a:buSzPct val="150000"/>
                <a:buFont typeface="Arial" panose="020B0604020202020204" pitchFamily="34" charset="0"/>
                <a:buChar char="•"/>
              </a:pPr>
              <a:r>
                <a:rPr lang="es-MX" sz="1700" dirty="0"/>
                <a:t>Red Mexicana de Municipios por la Salud, reserva territorial municipal  a su adecuación para el desarrollo de espacios propicios para la actividad </a:t>
              </a:r>
              <a:r>
                <a:rPr lang="es-MX" sz="1700" dirty="0" smtClean="0"/>
                <a:t>física.</a:t>
              </a:r>
              <a:endParaRPr lang="es-MX" sz="1700" dirty="0"/>
            </a:p>
            <a:p>
              <a:pPr marL="285750" indent="-285750" algn="just">
                <a:buClr>
                  <a:schemeClr val="accent3">
                    <a:lumMod val="50000"/>
                  </a:schemeClr>
                </a:buClr>
                <a:buSzPct val="150000"/>
                <a:buFont typeface="Arial" panose="020B0604020202020204" pitchFamily="34" charset="0"/>
                <a:buChar char="•"/>
              </a:pPr>
              <a:r>
                <a:rPr lang="es-MX" sz="1700" dirty="0" err="1"/>
                <a:t>STyPS</a:t>
              </a:r>
              <a:r>
                <a:rPr lang="es-MX" sz="1700" dirty="0"/>
                <a:t>, adecuación de espacios en sitios de </a:t>
              </a:r>
              <a:r>
                <a:rPr lang="es-MX" sz="1700" dirty="0" smtClean="0"/>
                <a:t>trabajo.</a:t>
              </a:r>
              <a:endParaRPr lang="es-MX" sz="1700" dirty="0"/>
            </a:p>
          </p:txBody>
        </p:sp>
        <p:pic>
          <p:nvPicPr>
            <p:cNvPr id="14"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681505"/>
              <a:ext cx="1593586" cy="546373"/>
            </a:xfrm>
            <a:prstGeom prst="rect">
              <a:avLst/>
            </a:prstGeom>
          </p:spPr>
        </p:pic>
      </p:grpSp>
      <p:grpSp>
        <p:nvGrpSpPr>
          <p:cNvPr id="36" name="Grupo 35"/>
          <p:cNvGrpSpPr/>
          <p:nvPr/>
        </p:nvGrpSpPr>
        <p:grpSpPr>
          <a:xfrm>
            <a:off x="170332" y="5230083"/>
            <a:ext cx="8867526" cy="1542385"/>
            <a:chOff x="170332" y="5230083"/>
            <a:chExt cx="8867526" cy="1542385"/>
          </a:xfrm>
        </p:grpSpPr>
        <p:sp>
          <p:nvSpPr>
            <p:cNvPr id="16" name="Rectángulo 15"/>
            <p:cNvSpPr/>
            <p:nvPr/>
          </p:nvSpPr>
          <p:spPr>
            <a:xfrm>
              <a:off x="170332" y="5230083"/>
              <a:ext cx="2313436" cy="1542385"/>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effectLst>
                    <a:outerShdw blurRad="38100" dist="38100" dir="2700000" algn="tl">
                      <a:srgbClr val="000000">
                        <a:alpha val="43137"/>
                      </a:srgbClr>
                    </a:outerShdw>
                  </a:effectLst>
                  <a:latin typeface="+mj-lt"/>
                  <a:cs typeface="Arial" pitchFamily="34" charset="0"/>
                </a:rPr>
                <a:t>Coordinar con la SEP contenidos educativos orientados a la promoción de la salud</a:t>
              </a:r>
            </a:p>
          </p:txBody>
        </p:sp>
        <p:sp>
          <p:nvSpPr>
            <p:cNvPr id="17" name="CuadroTexto 16"/>
            <p:cNvSpPr txBox="1"/>
            <p:nvPr/>
          </p:nvSpPr>
          <p:spPr>
            <a:xfrm>
              <a:off x="2483769" y="5295140"/>
              <a:ext cx="4968552" cy="1477328"/>
            </a:xfrm>
            <a:prstGeom prst="rect">
              <a:avLst/>
            </a:prstGeom>
            <a:noFill/>
          </p:spPr>
          <p:txBody>
            <a:bodyPr wrap="square" rtlCol="0">
              <a:spAutoFit/>
            </a:bodyPr>
            <a:lstStyle/>
            <a:p>
              <a:pPr marL="285750" indent="-285750" algn="just">
                <a:buClr>
                  <a:schemeClr val="accent3">
                    <a:lumMod val="50000"/>
                  </a:schemeClr>
                </a:buClr>
                <a:buSzPct val="150000"/>
                <a:buFont typeface="Arial" panose="020B0604020202020204" pitchFamily="34" charset="0"/>
                <a:buChar char="•"/>
              </a:pPr>
              <a:r>
                <a:rPr lang="es-MX" dirty="0"/>
                <a:t>Contenidos de salud para las laptops que dotará el gobierno federal a los estudiantes de 5</a:t>
              </a:r>
              <a:r>
                <a:rPr lang="es-MX" dirty="0" smtClean="0"/>
                <a:t>° y 6° </a:t>
              </a:r>
              <a:r>
                <a:rPr lang="es-MX" dirty="0"/>
                <a:t>de </a:t>
              </a:r>
              <a:r>
                <a:rPr lang="es-MX" dirty="0" smtClean="0"/>
                <a:t>primaria.</a:t>
              </a:r>
              <a:endParaRPr lang="es-MX" dirty="0"/>
            </a:p>
            <a:p>
              <a:pPr marL="285750" indent="-285750" algn="just">
                <a:buClr>
                  <a:schemeClr val="accent3">
                    <a:lumMod val="50000"/>
                  </a:schemeClr>
                </a:buClr>
                <a:buSzPct val="150000"/>
                <a:buFont typeface="Arial" panose="020B0604020202020204" pitchFamily="34" charset="0"/>
                <a:buChar char="•"/>
              </a:pPr>
              <a:r>
                <a:rPr lang="es-MX" dirty="0"/>
                <a:t>Incorporación a la </a:t>
              </a:r>
              <a:r>
                <a:rPr lang="es-MX" dirty="0" err="1" smtClean="0"/>
                <a:t>currícula</a:t>
              </a:r>
              <a:r>
                <a:rPr lang="es-MX" dirty="0" smtClean="0"/>
                <a:t> </a:t>
              </a:r>
              <a:r>
                <a:rPr lang="es-MX" dirty="0"/>
                <a:t>escolar de una materia sobre </a:t>
              </a:r>
              <a:r>
                <a:rPr lang="es-MX" dirty="0" smtClean="0"/>
                <a:t>salud.</a:t>
              </a:r>
              <a:endParaRPr lang="es-MX" dirty="0"/>
            </a:p>
          </p:txBody>
        </p:sp>
        <p:pic>
          <p:nvPicPr>
            <p:cNvPr id="22" name="10 Imagen"/>
            <p:cNvPicPr>
              <a:picLocks noChangeAspect="1"/>
            </p:cNvPicPr>
            <p:nvPr/>
          </p:nvPicPr>
          <p:blipFill rotWithShape="1">
            <a:blip r:embed="rId4" cstate="print">
              <a:extLst>
                <a:ext uri="{28A0092B-C50C-407E-A947-70E740481C1C}">
                  <a14:useLocalDpi xmlns:a14="http://schemas.microsoft.com/office/drawing/2010/main" val="0"/>
                </a:ext>
              </a:extLst>
            </a:blip>
            <a:srcRect r="5514"/>
            <a:stretch/>
          </p:blipFill>
          <p:spPr>
            <a:xfrm>
              <a:off x="7452320" y="5733256"/>
              <a:ext cx="1585538" cy="510000"/>
            </a:xfrm>
            <a:prstGeom prst="rect">
              <a:avLst/>
            </a:prstGeom>
          </p:spPr>
        </p:pic>
      </p:grpSp>
      <p:grpSp>
        <p:nvGrpSpPr>
          <p:cNvPr id="35" name="Grupo 34"/>
          <p:cNvGrpSpPr/>
          <p:nvPr/>
        </p:nvGrpSpPr>
        <p:grpSpPr>
          <a:xfrm>
            <a:off x="170332" y="2722094"/>
            <a:ext cx="8832887" cy="2680290"/>
            <a:chOff x="170332" y="2722094"/>
            <a:chExt cx="8832887" cy="2680290"/>
          </a:xfrm>
        </p:grpSpPr>
        <p:sp>
          <p:nvSpPr>
            <p:cNvPr id="11" name="Rectángulo 10"/>
            <p:cNvSpPr/>
            <p:nvPr/>
          </p:nvSpPr>
          <p:spPr>
            <a:xfrm>
              <a:off x="170332" y="2998829"/>
              <a:ext cx="2313436" cy="2132229"/>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effectLst>
                    <a:outerShdw blurRad="38100" dist="38100" dir="2700000" algn="tl">
                      <a:srgbClr val="000000">
                        <a:alpha val="43137"/>
                      </a:srgbClr>
                    </a:outerShdw>
                  </a:effectLst>
                  <a:latin typeface="+mj-lt"/>
                  <a:cs typeface="Arial" pitchFamily="34" charset="0"/>
                </a:rPr>
                <a:t>Coordinación con Industria de los alimentos acciones que tiendan a revertir el sobrepeso y la obesidad</a:t>
              </a:r>
            </a:p>
          </p:txBody>
        </p:sp>
        <p:sp>
          <p:nvSpPr>
            <p:cNvPr id="12" name="CuadroTexto 11"/>
            <p:cNvSpPr txBox="1"/>
            <p:nvPr/>
          </p:nvSpPr>
          <p:spPr>
            <a:xfrm>
              <a:off x="2483768" y="2987402"/>
              <a:ext cx="4968553" cy="2308324"/>
            </a:xfrm>
            <a:prstGeom prst="rect">
              <a:avLst/>
            </a:prstGeom>
            <a:noFill/>
          </p:spPr>
          <p:txBody>
            <a:bodyPr wrap="square" rtlCol="0">
              <a:spAutoFit/>
            </a:bodyPr>
            <a:lstStyle/>
            <a:p>
              <a:pPr marL="285750" indent="-285750" algn="just">
                <a:buClr>
                  <a:schemeClr val="accent3">
                    <a:lumMod val="50000"/>
                  </a:schemeClr>
                </a:buClr>
                <a:buSzPct val="150000"/>
                <a:buFont typeface="Arial" panose="020B0604020202020204" pitchFamily="34" charset="0"/>
                <a:buChar char="•"/>
              </a:pPr>
              <a:r>
                <a:rPr lang="es-MX" sz="1600" dirty="0"/>
                <a:t>Desarrollo de material didáctico (NESTLE, YAKULT, DANONE y OMNILIFE)</a:t>
              </a:r>
            </a:p>
            <a:p>
              <a:pPr marL="285750" indent="-285750" algn="just">
                <a:buClr>
                  <a:schemeClr val="accent3">
                    <a:lumMod val="50000"/>
                  </a:schemeClr>
                </a:buClr>
                <a:buSzPct val="150000"/>
                <a:buFont typeface="Arial" panose="020B0604020202020204" pitchFamily="34" charset="0"/>
                <a:buChar char="•"/>
              </a:pPr>
              <a:r>
                <a:rPr lang="es-MX" sz="1600" dirty="0"/>
                <a:t> Apoyo a campañas  (Liga MX, TELEVISA , TV AZTECA y CINEPOLIS)</a:t>
              </a:r>
            </a:p>
            <a:p>
              <a:pPr marL="285750" indent="-285750" algn="just">
                <a:buClr>
                  <a:schemeClr val="accent3">
                    <a:lumMod val="50000"/>
                  </a:schemeClr>
                </a:buClr>
                <a:buSzPct val="150000"/>
                <a:buFont typeface="Arial" panose="020B0604020202020204" pitchFamily="34" charset="0"/>
                <a:buChar char="•"/>
              </a:pPr>
              <a:r>
                <a:rPr lang="es-MX" sz="1600" dirty="0"/>
                <a:t>Declaración de contenido calórico de sus alimentos e inclusión de frutas y verduras en su menú (Mc </a:t>
              </a:r>
              <a:r>
                <a:rPr lang="es-MX" sz="1600" dirty="0" err="1"/>
                <a:t>Donald´s</a:t>
              </a:r>
              <a:r>
                <a:rPr lang="es-MX" sz="1600" dirty="0"/>
                <a:t>)</a:t>
              </a:r>
            </a:p>
            <a:p>
              <a:pPr marL="285750" indent="-285750" algn="just">
                <a:buClr>
                  <a:schemeClr val="accent3">
                    <a:lumMod val="50000"/>
                  </a:schemeClr>
                </a:buClr>
                <a:buSzPct val="150000"/>
                <a:buFont typeface="Arial" panose="020B0604020202020204" pitchFamily="34" charset="0"/>
                <a:buChar char="•"/>
              </a:pPr>
              <a:r>
                <a:rPr lang="es-MX" sz="1600" dirty="0"/>
                <a:t>Donación de Equipo  Deportivo (YAKULT y Dar la Vuelta A.C.)  </a:t>
              </a:r>
            </a:p>
          </p:txBody>
        </p:sp>
        <p:pic>
          <p:nvPicPr>
            <p:cNvPr id="24" name="Picture 4" descr="http://static.animalpolitico.com/wp-content/uploads/2012/10/tv-aztec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2309" y="3776055"/>
              <a:ext cx="722388" cy="49969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negociosverdestec.files.wordpress.com/2012/08/nest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0723" y="2722094"/>
              <a:ext cx="484914" cy="4874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www.invest.gov.ma/upload/news/es_gphoto_725.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261" t="21060" r="12839" b="29916"/>
            <a:stretch/>
          </p:blipFill>
          <p:spPr bwMode="auto">
            <a:xfrm>
              <a:off x="8229654" y="2735544"/>
              <a:ext cx="678405" cy="32851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elmercuriomx.files.wordpress.com/2012/10/televis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73652" y="3826374"/>
              <a:ext cx="556002" cy="43080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9" cstate="print">
              <a:extLst>
                <a:ext uri="{28A0092B-C50C-407E-A947-70E740481C1C}">
                  <a14:useLocalDpi xmlns:a14="http://schemas.microsoft.com/office/drawing/2010/main" val="0"/>
                </a:ext>
              </a:extLst>
            </a:blip>
            <a:srcRect l="3129" t="24539" b="32373"/>
            <a:stretch/>
          </p:blipFill>
          <p:spPr>
            <a:xfrm>
              <a:off x="7600723" y="3289535"/>
              <a:ext cx="799476" cy="274523"/>
            </a:xfrm>
            <a:prstGeom prst="rect">
              <a:avLst/>
            </a:prstGeom>
          </p:spPr>
        </p:pic>
        <p:pic>
          <p:nvPicPr>
            <p:cNvPr id="3" name="Imagen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15323" y="3082161"/>
              <a:ext cx="587896" cy="587896"/>
            </a:xfrm>
            <a:prstGeom prst="rect">
              <a:avLst/>
            </a:prstGeom>
          </p:spPr>
        </p:pic>
        <p:pic>
          <p:nvPicPr>
            <p:cNvPr id="31" name="Imagen 30"/>
            <p:cNvPicPr>
              <a:picLocks noChangeAspect="1"/>
            </p:cNvPicPr>
            <p:nvPr/>
          </p:nvPicPr>
          <p:blipFill rotWithShape="1">
            <a:blip r:embed="rId11" cstate="print">
              <a:extLst>
                <a:ext uri="{28A0092B-C50C-407E-A947-70E740481C1C}">
                  <a14:useLocalDpi xmlns:a14="http://schemas.microsoft.com/office/drawing/2010/main" val="0"/>
                </a:ext>
              </a:extLst>
            </a:blip>
            <a:srcRect l="12733" t="16401" r="12733" b="19201"/>
            <a:stretch/>
          </p:blipFill>
          <p:spPr>
            <a:xfrm>
              <a:off x="7608883" y="4400378"/>
              <a:ext cx="625659" cy="513934"/>
            </a:xfrm>
            <a:prstGeom prst="rect">
              <a:avLst/>
            </a:prstGeom>
          </p:spPr>
        </p:pic>
        <p:pic>
          <p:nvPicPr>
            <p:cNvPr id="32" name="Imagen 31"/>
            <p:cNvPicPr>
              <a:picLocks noChangeAspect="1"/>
            </p:cNvPicPr>
            <p:nvPr/>
          </p:nvPicPr>
          <p:blipFill rotWithShape="1">
            <a:blip r:embed="rId12" cstate="print">
              <a:extLst>
                <a:ext uri="{28A0092B-C50C-407E-A947-70E740481C1C}">
                  <a14:useLocalDpi xmlns:a14="http://schemas.microsoft.com/office/drawing/2010/main" val="0"/>
                </a:ext>
              </a:extLst>
            </a:blip>
            <a:srcRect l="8913" t="11560" r="7270" b="9638"/>
            <a:stretch/>
          </p:blipFill>
          <p:spPr>
            <a:xfrm>
              <a:off x="8425024" y="4426467"/>
              <a:ext cx="529501" cy="425677"/>
            </a:xfrm>
            <a:prstGeom prst="rect">
              <a:avLst/>
            </a:prstGeom>
          </p:spPr>
        </p:pic>
        <p:pic>
          <p:nvPicPr>
            <p:cNvPr id="33" name="Imagen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40575" y="4992443"/>
              <a:ext cx="819882" cy="409941"/>
            </a:xfrm>
            <a:prstGeom prst="rect">
              <a:avLst/>
            </a:prstGeom>
          </p:spPr>
        </p:pic>
      </p:grpSp>
    </p:spTree>
    <p:extLst>
      <p:ext uri="{BB962C8B-B14F-4D97-AF65-F5344CB8AC3E}">
        <p14:creationId xmlns:p14="http://schemas.microsoft.com/office/powerpoint/2010/main" val="62987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6116</TotalTime>
  <Words>2009</Words>
  <Application>Microsoft Office PowerPoint</Application>
  <PresentationFormat>Presentación en pantalla (4:3)</PresentationFormat>
  <Paragraphs>251</Paragraphs>
  <Slides>28</Slides>
  <Notes>28</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 Nacional para la Prevención y Control de la Obesidad y Diabetes</dc:title>
  <dc:creator>Juan Ramon Castillo Rivera</dc:creator>
  <cp:lastModifiedBy>310-ADRIANASC</cp:lastModifiedBy>
  <cp:revision>2025</cp:revision>
  <cp:lastPrinted>2013-08-08T13:52:19Z</cp:lastPrinted>
  <dcterms:created xsi:type="dcterms:W3CDTF">2013-04-04T17:04:39Z</dcterms:created>
  <dcterms:modified xsi:type="dcterms:W3CDTF">2013-09-07T00:07:47Z</dcterms:modified>
</cp:coreProperties>
</file>